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6B7A953-A074-4972-BD83-A5B7BB3CAB5F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9E77D6-50DE-415F-90F9-015792511D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learningmedia.org/resource/muen-math-g-reflection/reflectio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Geometry: Unit 1: Transformations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6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Classroom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page 579 of your textbook. </a:t>
            </a:r>
          </a:p>
          <a:p>
            <a:endParaRPr lang="en-US" dirty="0"/>
          </a:p>
          <a:p>
            <a:r>
              <a:rPr lang="en-US" dirty="0" smtClean="0"/>
              <a:t>Work through problems 1-14 of the “Classroom Exercises” section with your group.</a:t>
            </a:r>
          </a:p>
          <a:p>
            <a:endParaRPr lang="en-US" dirty="0"/>
          </a:p>
          <a:p>
            <a:r>
              <a:rPr lang="en-US" dirty="0" smtClean="0"/>
              <a:t>When you are done, explain in your own words what a reflection does to a point. Be brief, but not lazy (i.e. Don’t say “It Reflects it”).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the Following Video: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http://www.pbslearningmedia.org/resource/muen-math-g-reflection/reflection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81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u="sng" dirty="0"/>
              <a:t>Objective</a:t>
            </a:r>
            <a:r>
              <a:rPr lang="en-US" dirty="0"/>
              <a:t>: Students will be able to do the following, regarding geometric transformations.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Write Transformations Symbolically and justify their choice.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Explain the movement of points for a given transformation.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Draw an image under each transformation.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52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Isometry: A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sz="2000" dirty="0"/>
              <a:t>An Isometric Transformation has the following properties are preserved: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Distance (All lengths stay the same)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Angle measure (All angles stay the same)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Parallelism (All lines that are parallel stay parallel)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Collinearity (All points on a line remain on a line)</a:t>
            </a:r>
          </a:p>
          <a:p>
            <a:endParaRPr lang="en-US" sz="2000" dirty="0"/>
          </a:p>
          <a:p>
            <a:r>
              <a:rPr lang="en-US" sz="2000" dirty="0"/>
              <a:t>In short, the transformed figure (</a:t>
            </a:r>
            <a:r>
              <a:rPr lang="en-US" sz="2000" b="1" dirty="0"/>
              <a:t>Image</a:t>
            </a:r>
            <a:r>
              <a:rPr lang="en-US" sz="2000" dirty="0"/>
              <a:t>) is the same shape and size as the original figure </a:t>
            </a:r>
            <a:r>
              <a:rPr lang="en-US" sz="2000" b="1" dirty="0"/>
              <a:t>(Pre-Image</a:t>
            </a:r>
            <a:r>
              <a:rPr lang="en-US" sz="2000" dirty="0"/>
              <a:t>)</a:t>
            </a:r>
            <a:r>
              <a:rPr lang="en-US" sz="2000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5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Reflections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26128" y="2819400"/>
                <a:ext cx="4038600" cy="3307079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en-US" sz="2000" dirty="0" smtClean="0"/>
                  <a:t>1. If P is not on the line </a:t>
                </a:r>
                <a:r>
                  <a:rPr lang="en-US" sz="2000" i="1" dirty="0" smtClean="0"/>
                  <a:t>m, </a:t>
                </a:r>
                <a:r>
                  <a:rPr lang="en-US" sz="2000" dirty="0" smtClean="0"/>
                  <a:t>then the line </a:t>
                </a:r>
                <a:r>
                  <a:rPr lang="en-US" sz="2000" i="1" dirty="0" smtClean="0"/>
                  <a:t>m </a:t>
                </a:r>
                <a:r>
                  <a:rPr lang="en-US" sz="2000" dirty="0" smtClean="0"/>
                  <a:t>is a perpendicular bisector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𝑃𝑃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′</m:t>
                        </m:r>
                      </m:e>
                    </m:acc>
                  </m:oMath>
                </a14:m>
                <a:r>
                  <a:rPr lang="en-US" sz="2000" dirty="0" smtClean="0"/>
                  <a:t>.</a:t>
                </a:r>
              </a:p>
              <a:p>
                <a:pPr marL="11430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26128" y="2819400"/>
                <a:ext cx="4038600" cy="3307079"/>
              </a:xfrm>
              <a:blipFill rotWithShape="1">
                <a:blip r:embed="rId2"/>
                <a:stretch>
                  <a:fillRect t="-923" r="-2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648200" y="2895600"/>
                <a:ext cx="4038600" cy="3230879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en-US" sz="2000" dirty="0" smtClean="0"/>
                  <a:t>2. If P is on the line </a:t>
                </a:r>
                <a:r>
                  <a:rPr lang="en-US" sz="2000" i="1" dirty="0" smtClean="0"/>
                  <a:t>m, </a:t>
                </a:r>
                <a:r>
                  <a:rPr lang="en-US" sz="2000" dirty="0" smtClean="0"/>
                  <a:t>then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𝑃</m:t>
                    </m:r>
                    <m:r>
                      <a:rPr lang="en-US" sz="2000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sz="2000" dirty="0" smtClean="0"/>
                  <a:t>.</a:t>
                </a:r>
              </a:p>
              <a:p>
                <a:pPr marL="11430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648200" y="2895600"/>
                <a:ext cx="4038600" cy="3230879"/>
              </a:xfrm>
              <a:blipFill rotWithShape="1">
                <a:blip r:embed="rId3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57200" y="19050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reflection </a:t>
            </a:r>
            <a:r>
              <a:rPr lang="en-US" dirty="0" smtClean="0"/>
              <a:t>in a line </a:t>
            </a:r>
            <a:r>
              <a:rPr lang="en-US" i="1" dirty="0" smtClean="0"/>
              <a:t>m </a:t>
            </a:r>
            <a:r>
              <a:rPr lang="en-US" dirty="0" smtClean="0"/>
              <a:t>is an isometric transformation that maps a point </a:t>
            </a:r>
            <a:r>
              <a:rPr lang="en-US" i="1" dirty="0" smtClean="0"/>
              <a:t>P</a:t>
            </a:r>
            <a:r>
              <a:rPr lang="en-US" dirty="0" smtClean="0"/>
              <a:t> on the plane to a point </a:t>
            </a:r>
            <a:r>
              <a:rPr lang="en-US" i="1" dirty="0" smtClean="0"/>
              <a:t>P’</a:t>
            </a:r>
            <a:r>
              <a:rPr lang="en-US" dirty="0" smtClean="0"/>
              <a:t>, so that the following properties are true: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67613"/>
            <a:ext cx="2500012" cy="255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46949"/>
            <a:ext cx="2209800" cy="2798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Reflections: Notation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 abbreviate a reflection in the line </a:t>
                </a:r>
                <a:r>
                  <a:rPr lang="en-US" i="1" dirty="0" smtClean="0"/>
                  <a:t>m</a:t>
                </a:r>
                <a:r>
                  <a:rPr lang="en-US" dirty="0" smtClean="0"/>
                  <a:t>, 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. To abbreviate the statement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i="1" dirty="0" smtClean="0"/>
                  <a:t> maps P to P’, </a:t>
                </a:r>
                <a:r>
                  <a:rPr lang="en-US" dirty="0" smtClean="0"/>
                  <a:t>we write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: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′</m:t>
                    </m:r>
                  </m:oMath>
                </a14:m>
                <a:r>
                  <a:rPr lang="en-US" i="1" dirty="0" smtClean="0"/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′</m:t>
                    </m:r>
                  </m:oMath>
                </a14:m>
                <a:r>
                  <a:rPr lang="en-US" i="1" dirty="0" smtClean="0"/>
                  <a:t>.</a:t>
                </a:r>
              </a:p>
              <a:p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715300"/>
            <a:ext cx="2743200" cy="280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8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Reflecting Points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1"/>
                <a:ext cx="8229600" cy="990599"/>
              </a:xfrm>
            </p:spPr>
            <p:txBody>
              <a:bodyPr/>
              <a:lstStyle/>
              <a:p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with </a:t>
                </a:r>
                <a:r>
                  <a:rPr lang="en-US" i="1" dirty="0" smtClean="0"/>
                  <a:t>A(-1,1), B(2,4), C(4,1)</a:t>
                </a:r>
                <a:r>
                  <a:rPr lang="en-US" dirty="0" smtClean="0"/>
                  <a:t>, </a:t>
                </a:r>
                <a:r>
                  <a:rPr lang="en-US" b="1" dirty="0" smtClean="0"/>
                  <a:t>reflect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through the </a:t>
                </a:r>
                <a:r>
                  <a:rPr lang="en-US" b="1" dirty="0" smtClean="0"/>
                  <a:t>x-axis. </a:t>
                </a:r>
              </a:p>
              <a:p>
                <a:endParaRPr lang="en-US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1"/>
                <a:ext cx="8229600" cy="990599"/>
              </a:xfrm>
              <a:blipFill rotWithShape="1">
                <a:blip r:embed="rId2"/>
                <a:stretch>
                  <a:fillRect t="-4938" b="-41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18120"/>
            <a:ext cx="404924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00800" y="2715698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Image</a:t>
            </a:r>
            <a:endParaRPr lang="en-US" sz="2800" b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15" y="2602658"/>
            <a:ext cx="23352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030" y="3238918"/>
            <a:ext cx="3683147" cy="356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43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Points Once more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1"/>
                <a:ext cx="8229600" cy="1066799"/>
              </a:xfrm>
            </p:spPr>
            <p:txBody>
              <a:bodyPr/>
              <a:lstStyle/>
              <a:p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with </a:t>
                </a:r>
                <a:r>
                  <a:rPr lang="en-US" i="1" dirty="0" smtClean="0"/>
                  <a:t>A(-1,1), B(2,4), C(4,1)</a:t>
                </a:r>
                <a:r>
                  <a:rPr lang="en-US" dirty="0" smtClean="0"/>
                  <a:t>, </a:t>
                </a:r>
                <a:r>
                  <a:rPr lang="en-US" b="1" dirty="0" smtClean="0"/>
                  <a:t>reflect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through the </a:t>
                </a:r>
                <a:r>
                  <a:rPr lang="en-US" b="1" dirty="0"/>
                  <a:t>y</a:t>
                </a:r>
                <a:r>
                  <a:rPr lang="en-US" b="1" dirty="0" smtClean="0"/>
                  <a:t>-axis. </a:t>
                </a:r>
              </a:p>
              <a:p>
                <a:endParaRPr lang="en-US" i="1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1"/>
                <a:ext cx="8229600" cy="1066799"/>
              </a:xfrm>
              <a:blipFill rotWithShape="1">
                <a:blip r:embed="rId2"/>
                <a:stretch>
                  <a:fillRect t="-4571" b="-308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39683"/>
            <a:ext cx="23352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51858"/>
            <a:ext cx="4048125" cy="357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400800" y="2715698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Image</a:t>
            </a:r>
            <a:endParaRPr lang="en-US" sz="28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678" y="3238918"/>
            <a:ext cx="4031159" cy="3560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469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Reflecting Points from A Line not on an axis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1"/>
                <a:ext cx="8229600" cy="990599"/>
              </a:xfrm>
            </p:spPr>
            <p:txBody>
              <a:bodyPr/>
              <a:lstStyle/>
              <a:p>
                <a:r>
                  <a:rPr lang="en-US" dirty="0" smtClean="0"/>
                  <a:t>Given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𝐴𝐵𝐶</m:t>
                    </m:r>
                  </m:oMath>
                </a14:m>
                <a:r>
                  <a:rPr lang="en-US" dirty="0" smtClean="0"/>
                  <a:t> with </a:t>
                </a:r>
                <a:r>
                  <a:rPr lang="en-US" i="1" dirty="0" smtClean="0"/>
                  <a:t>A(-1,1), B(2,4), C(4,1)</a:t>
                </a:r>
                <a:r>
                  <a:rPr lang="en-US" dirty="0" smtClean="0"/>
                  <a:t>, </a:t>
                </a:r>
                <a:r>
                  <a:rPr lang="en-US" b="1" dirty="0" smtClean="0"/>
                  <a:t>reflect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∆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𝑨𝑩𝑪</m:t>
                    </m:r>
                  </m:oMath>
                </a14:m>
                <a:r>
                  <a:rPr lang="en-US" i="1" dirty="0" smtClean="0"/>
                  <a:t> </a:t>
                </a:r>
                <a:r>
                  <a:rPr lang="en-US" dirty="0" smtClean="0"/>
                  <a:t>through the line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𝒚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 smtClean="0"/>
                  <a:t>. </a:t>
                </a:r>
              </a:p>
              <a:p>
                <a:endParaRPr lang="en-US" i="1" dirty="0"/>
              </a:p>
            </p:txBody>
          </p:sp>
        </mc:Choice>
        <mc:Fallback xmlns="">
          <p:sp>
            <p:nvSpPr>
              <p:cNvPr id="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1"/>
                <a:ext cx="8229600" cy="990599"/>
              </a:xfrm>
              <a:blipFill rotWithShape="1">
                <a:blip r:embed="rId2"/>
                <a:stretch>
                  <a:fillRect t="-4938" b="-41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94" y="3505200"/>
            <a:ext cx="3620683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90406"/>
            <a:ext cx="233521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380860"/>
            <a:ext cx="3635613" cy="3477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366294" y="2784709"/>
            <a:ext cx="13276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Image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5804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385</TotalTime>
  <Words>395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Apothecary</vt:lpstr>
      <vt:lpstr>Geometry: Unit 1: Transformations</vt:lpstr>
      <vt:lpstr>Warmup</vt:lpstr>
      <vt:lpstr>reflections</vt:lpstr>
      <vt:lpstr>Isometry: A Reminder</vt:lpstr>
      <vt:lpstr>Reflections</vt:lpstr>
      <vt:lpstr>Reflections: Notation</vt:lpstr>
      <vt:lpstr>Reflecting Points</vt:lpstr>
      <vt:lpstr>Reflecting Points Once more</vt:lpstr>
      <vt:lpstr>Reflecting Points from A Line not on an axis</vt:lpstr>
      <vt:lpstr>Classroom Activity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Geometry: Unit 1: Transformations</dc:title>
  <dc:creator>David Leon</dc:creator>
  <cp:lastModifiedBy>David Leon</cp:lastModifiedBy>
  <cp:revision>12</cp:revision>
  <dcterms:created xsi:type="dcterms:W3CDTF">2015-08-27T18:30:20Z</dcterms:created>
  <dcterms:modified xsi:type="dcterms:W3CDTF">2015-09-01T00:01:43Z</dcterms:modified>
</cp:coreProperties>
</file>