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155B58-05A6-4172-9345-75791BE8E48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8A81F18-6E8F-40E0-8896-02F375C671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Segments, Rays, and Distance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Geometry: Unit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3400" y="914400"/>
                <a:ext cx="8153400" cy="5105400"/>
              </a:xfrm>
            </p:spPr>
            <p:txBody>
              <a:bodyPr/>
              <a:lstStyle/>
              <a:p>
                <a:r>
                  <a:rPr lang="en-US" dirty="0" smtClean="0"/>
                  <a:t>Refer to the diagram and complete the statement and solve the problem.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𝐵𝐺</m:t>
                        </m:r>
                      </m:e>
                    </m:acc>
                  </m:oMath>
                </a14:m>
                <a:r>
                  <a:rPr lang="en-US" dirty="0" smtClean="0"/>
                  <a:t> is the segment __________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𝐹𝐻</m:t>
                        </m:r>
                      </m:e>
                    </m:acc>
                  </m:oMath>
                </a14:m>
                <a:r>
                  <a:rPr lang="en-US" dirty="0" smtClean="0"/>
                  <a:t> passing through ______ A creating __________ segments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𝐴𝐹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𝐴𝐻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Using the above statement, Find the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𝐴𝐹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𝐴𝐻</m:t>
                    </m:r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𝐹𝐻</m:t>
                    </m:r>
                    <m:r>
                      <a:rPr lang="en-US" b="0" i="1" smtClean="0">
                        <a:latin typeface="Cambria Math"/>
                      </a:rPr>
                      <m:t>=42.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3400" y="914400"/>
                <a:ext cx="8153400" cy="5105400"/>
              </a:xfrm>
              <a:blipFill rotWithShape="1">
                <a:blip r:embed="rId2"/>
                <a:stretch>
                  <a:fillRect l="-748" t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4173047" y="1432267"/>
            <a:ext cx="3181449" cy="2060193"/>
            <a:chOff x="1874982" y="4038600"/>
            <a:chExt cx="3461328" cy="2236436"/>
          </a:xfrm>
        </p:grpSpPr>
        <p:grpSp>
          <p:nvGrpSpPr>
            <p:cNvPr id="18" name="Group 17"/>
            <p:cNvGrpSpPr/>
            <p:nvPr/>
          </p:nvGrpSpPr>
          <p:grpSpPr>
            <a:xfrm>
              <a:off x="1874982" y="4038600"/>
              <a:ext cx="3461328" cy="2236436"/>
              <a:chOff x="1874982" y="4038600"/>
              <a:chExt cx="3461328" cy="2236436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>
                <a:off x="1874982" y="5486400"/>
                <a:ext cx="3429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2027382" y="4733925"/>
                <a:ext cx="2937164" cy="143827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3581400" y="4038600"/>
                <a:ext cx="0" cy="1447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3714750" y="409205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E</a:t>
                </a:r>
                <a:endParaRPr lang="en-US" b="1" i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286000" y="457783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B</a:t>
                </a:r>
                <a:endParaRPr lang="en-US" b="1" i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574310" y="514489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H</a:t>
                </a:r>
                <a:endParaRPr lang="en-US" b="1" i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006022" y="5117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F</a:t>
                </a:r>
                <a:endParaRPr lang="en-US" b="1" i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333750" y="5514231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A</a:t>
                </a:r>
                <a:endParaRPr lang="en-US" b="1" i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117109" y="590570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G</a:t>
                </a:r>
                <a:endParaRPr lang="en-US" b="1" i="1" dirty="0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3581400" y="5301734"/>
              <a:ext cx="228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810000" y="5301734"/>
              <a:ext cx="0" cy="1513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409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1"/>
            <a:ext cx="4137446" cy="447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7620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3913"/>
            <a:ext cx="6386762" cy="361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5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Segments, Rays, and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b="1" u="sng" dirty="0" smtClean="0"/>
              <a:t>Content Objective:</a:t>
            </a:r>
            <a:r>
              <a:rPr lang="en-US" dirty="0" smtClean="0"/>
              <a:t> Students will be able to complete statements and answer problems related to line segments using the Segment Addition Postulate.</a:t>
            </a:r>
          </a:p>
          <a:p>
            <a:endParaRPr lang="en-US" b="1" u="sng" dirty="0"/>
          </a:p>
          <a:p>
            <a:r>
              <a:rPr lang="en-US" b="1" u="sng" dirty="0" smtClean="0"/>
              <a:t>Language Objective:</a:t>
            </a:r>
            <a:r>
              <a:rPr lang="en-US" dirty="0" smtClean="0"/>
              <a:t> Students will be able to state and use the Segment Addition Postulate to solve problems.</a:t>
            </a:r>
            <a:endParaRPr lang="en-US" b="1" u="sng" dirty="0" smtClean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6754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91" y="1639455"/>
            <a:ext cx="8574882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r>
              <a:rPr lang="en-US" dirty="0" smtClean="0"/>
              <a:t>Segments and Rays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334000"/>
          </a:xfrm>
        </p:spPr>
        <p:txBody>
          <a:bodyPr/>
          <a:lstStyle/>
          <a:p>
            <a:r>
              <a:rPr lang="en-US" dirty="0" smtClean="0"/>
              <a:t>Here is a reminder of the definitions, along with visual examples, of segments and rays, discussed in the previous lecture.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Note</a:t>
            </a:r>
            <a:r>
              <a:rPr lang="en-US" dirty="0" smtClean="0"/>
              <a:t>: Since Segments have a fixed distance, then we can give a measure to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1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82" y="152400"/>
            <a:ext cx="7772400" cy="762000"/>
          </a:xfrm>
        </p:spPr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904008"/>
                <a:ext cx="8305800" cy="5572991"/>
              </a:xfrm>
            </p:spPr>
            <p:txBody>
              <a:bodyPr/>
              <a:lstStyle/>
              <a:p>
                <a:r>
                  <a:rPr lang="en-US" dirty="0" smtClean="0"/>
                  <a:t>In geometry, two objects that have the same size and shape are called </a:t>
                </a:r>
                <a:r>
                  <a:rPr lang="en-US" b="1" dirty="0" smtClean="0"/>
                  <a:t>congruent.</a:t>
                </a:r>
              </a:p>
              <a:p>
                <a:r>
                  <a:rPr lang="en-US" b="1" dirty="0" smtClean="0"/>
                  <a:t>Congruent segments </a:t>
                </a:r>
                <a:r>
                  <a:rPr lang="en-US" dirty="0" smtClean="0"/>
                  <a:t>are segments that have equal lengths.</a:t>
                </a:r>
              </a:p>
              <a:p>
                <a:r>
                  <a:rPr lang="en-US" b="1" u="sng" dirty="0" smtClean="0"/>
                  <a:t>Example</a:t>
                </a:r>
                <a:r>
                  <a:rPr lang="en-US" dirty="0" smtClean="0"/>
                  <a:t>: To indicate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𝐷𝐸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𝐹𝐺</m:t>
                        </m:r>
                      </m:e>
                    </m:acc>
                  </m:oMath>
                </a14:m>
                <a:r>
                  <a:rPr lang="en-US" dirty="0" smtClean="0"/>
                  <a:t> have equal lengths, we write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𝑫𝑬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𝑭𝑮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To </a:t>
                </a:r>
                <a:r>
                  <a:rPr lang="en-US" dirty="0"/>
                  <a:t>indicate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𝐷𝐸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𝐹𝐺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are congruent, we write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𝐷𝐸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𝐹𝐺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904008"/>
                <a:ext cx="8305800" cy="5572991"/>
              </a:xfrm>
              <a:blipFill rotWithShape="1">
                <a:blip r:embed="rId2"/>
                <a:stretch>
                  <a:fillRect l="-660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3433618" y="2798802"/>
            <a:ext cx="3200400" cy="1519318"/>
            <a:chOff x="3250045" y="2711118"/>
            <a:chExt cx="3200400" cy="151931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478645" y="3080450"/>
              <a:ext cx="2667000" cy="1066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50045" y="361385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</a:t>
              </a:r>
              <a:endParaRPr lang="en-US" b="1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3440545" y="4091891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069445" y="3025091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17045" y="271111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91000" y="3149722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5 in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655127" y="4179575"/>
            <a:ext cx="3424382" cy="461452"/>
            <a:chOff x="4495800" y="4101127"/>
            <a:chExt cx="3424382" cy="46145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0" y="4477327"/>
              <a:ext cx="3048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500418" y="4101127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F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86782" y="410799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95800" y="4401187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581900" y="4424034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44754" y="4123975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5 in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609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Midpoint and Bisector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990600"/>
                <a:ext cx="8305800" cy="5334000"/>
              </a:xfrm>
            </p:spPr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b="1" dirty="0" smtClean="0"/>
                  <a:t>midpoint of a segment </a:t>
                </a:r>
                <a:r>
                  <a:rPr lang="en-US" dirty="0" smtClean="0"/>
                  <a:t>is the point that divides the segment into two congruent segments.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From the diagram, we see that:</a:t>
                </a:r>
                <a:endParaRPr lang="en-US" dirty="0"/>
              </a:p>
              <a:p>
                <a:pPr marL="320040" lvl="1" indent="0">
                  <a:buClr>
                    <a:srgbClr val="9B2D1F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𝑃𝐵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marL="320040" lvl="1" indent="0">
                  <a:buClr>
                    <a:srgbClr val="9B2D1F"/>
                  </a:buClr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S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𝐴𝑃</m:t>
                        </m:r>
                      </m:e>
                    </m:acc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𝑃𝐵</m:t>
                        </m:r>
                      </m:e>
                    </m:acc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marL="320040" lvl="1" indent="0">
                  <a:buClr>
                    <a:srgbClr val="9B2D1F"/>
                  </a:buClr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Thus,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US" b="1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990600"/>
                <a:ext cx="8305800" cy="5334000"/>
              </a:xfrm>
              <a:blipFill rotWithShape="1">
                <a:blip r:embed="rId2"/>
                <a:stretch>
                  <a:fillRect l="-734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359727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7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arallelogram 26"/>
          <p:cNvSpPr/>
          <p:nvPr/>
        </p:nvSpPr>
        <p:spPr>
          <a:xfrm>
            <a:off x="4197350" y="3461578"/>
            <a:ext cx="1924372" cy="175260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Segment Bisector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330660"/>
                <a:ext cx="8229600" cy="4572000"/>
              </a:xfrm>
            </p:spPr>
            <p:txBody>
              <a:bodyPr/>
              <a:lstStyle/>
              <a:p>
                <a:pPr lvl="0">
                  <a:buClr>
                    <a:srgbClr val="D34817"/>
                  </a:buClr>
                </a:pPr>
                <a:r>
                  <a:rPr lang="en-US" dirty="0" smtClean="0">
                    <a:solidFill>
                      <a:prstClr val="black"/>
                    </a:solidFill>
                  </a:rPr>
                  <a:t>A </a:t>
                </a:r>
                <a:r>
                  <a:rPr lang="en-US" b="1" dirty="0">
                    <a:solidFill>
                      <a:prstClr val="black"/>
                    </a:solidFill>
                  </a:rPr>
                  <a:t>bisector of a segment </a:t>
                </a:r>
                <a:r>
                  <a:rPr lang="en-US" dirty="0">
                    <a:solidFill>
                      <a:prstClr val="black"/>
                    </a:solidFill>
                  </a:rPr>
                  <a:t>is a line, segment, ray, or plane that intersects the segment at its midpoint. </a:t>
                </a:r>
                <a:endParaRPr lang="en-US" dirty="0" smtClean="0">
                  <a:solidFill>
                    <a:prstClr val="black"/>
                  </a:solidFill>
                </a:endParaRPr>
              </a:p>
              <a:p>
                <a:pPr lvl="0">
                  <a:buClr>
                    <a:srgbClr val="D34817"/>
                  </a:buClr>
                </a:pPr>
                <a:r>
                  <a:rPr lang="en-US" dirty="0" smtClean="0">
                    <a:solidFill>
                      <a:prstClr val="black"/>
                    </a:solidFill>
                  </a:rPr>
                  <a:t>From the diagram, you can see that Line </a:t>
                </a:r>
                <a:r>
                  <a:rPr lang="en-US" i="1" dirty="0" smtClean="0">
                    <a:solidFill>
                      <a:prstClr val="black"/>
                    </a:solidFill>
                  </a:rPr>
                  <a:t>l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is the bisector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𝑃𝑄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and plane </a:t>
                </a:r>
                <a:r>
                  <a:rPr lang="en-US" i="1" dirty="0" smtClean="0">
                    <a:solidFill>
                      <a:prstClr val="black"/>
                    </a:solidFill>
                  </a:rPr>
                  <a:t>X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also bisect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en-US" b="1" u="sng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330660"/>
                <a:ext cx="8229600" cy="4572000"/>
              </a:xfrm>
              <a:blipFill rotWithShape="1">
                <a:blip r:embed="rId2"/>
                <a:stretch>
                  <a:fillRect l="-66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5653">
            <a:off x="3816510" y="3994632"/>
            <a:ext cx="276225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 flipV="1">
            <a:off x="5159536" y="3048000"/>
            <a:ext cx="1165064" cy="15378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14900" y="343374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491346" y="3733800"/>
            <a:ext cx="3462226" cy="1913410"/>
            <a:chOff x="3491346" y="3733800"/>
            <a:chExt cx="3462226" cy="1913410"/>
          </a:xfrm>
        </p:grpSpPr>
        <p:sp>
          <p:nvSpPr>
            <p:cNvPr id="16" name="TextBox 15"/>
            <p:cNvSpPr txBox="1"/>
            <p:nvPr/>
          </p:nvSpPr>
          <p:spPr>
            <a:xfrm>
              <a:off x="3491346" y="415321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20172" y="412525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719946" y="4516582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585272" y="4516704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121436" y="4513810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4343400" y="4585976"/>
              <a:ext cx="820754" cy="1061234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112200" y="465709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</a:t>
              </a:r>
              <a:endParaRPr lang="en-US" b="1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5152736" y="3872345"/>
              <a:ext cx="0" cy="69688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5105400" y="3733800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20377" y="4841761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X</a:t>
              </a:r>
              <a:endParaRPr lang="en-US" b="1" i="1" dirty="0"/>
            </a:p>
          </p:txBody>
        </p:sp>
        <p:cxnSp>
          <p:nvCxnSpPr>
            <p:cNvPr id="2055" name="Straight Connector 2054"/>
            <p:cNvCxnSpPr/>
            <p:nvPr/>
          </p:nvCxnSpPr>
          <p:spPr>
            <a:xfrm>
              <a:off x="4350200" y="4538747"/>
              <a:ext cx="762000" cy="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41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Segment Addition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421063"/>
                <a:ext cx="8229600" cy="4572000"/>
              </a:xfrm>
            </p:spPr>
            <p:txBody>
              <a:bodyPr/>
              <a:lstStyle/>
              <a:p>
                <a:r>
                  <a:rPr lang="en-US" b="1" i="1" dirty="0" smtClean="0"/>
                  <a:t>Segment Addition Postulate:</a:t>
                </a:r>
              </a:p>
              <a:p>
                <a:pPr lvl="1"/>
                <a:r>
                  <a:rPr lang="en-US" dirty="0" smtClean="0"/>
                  <a:t>If </a:t>
                </a:r>
                <a:r>
                  <a:rPr lang="en-US" b="1" i="1" dirty="0" smtClean="0"/>
                  <a:t>B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is between </a:t>
                </a:r>
                <a:r>
                  <a:rPr lang="en-US" b="1" i="1" dirty="0" smtClean="0"/>
                  <a:t>A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and</a:t>
                </a:r>
                <a:r>
                  <a:rPr lang="en-US" i="1" dirty="0" smtClean="0"/>
                  <a:t> </a:t>
                </a:r>
                <a:r>
                  <a:rPr lang="en-US" b="1" i="1" dirty="0" smtClean="0"/>
                  <a:t>C</a:t>
                </a:r>
                <a:r>
                  <a:rPr lang="en-US" i="1" dirty="0" smtClean="0"/>
                  <a:t>, </a:t>
                </a:r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𝐵𝐶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𝐴𝐶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421063"/>
                <a:ext cx="8229600" cy="4572000"/>
              </a:xfrm>
              <a:blipFill rotWithShape="1">
                <a:blip r:embed="rId2"/>
                <a:stretch>
                  <a:fillRect l="-66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318135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7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30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 Using Segment Addition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04800" y="2186550"/>
                <a:ext cx="3962400" cy="36576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a) 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By the Segment Addition Postulate, we can write 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𝐴𝐵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𝐵𝐶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𝐴𝐶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=24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+6=24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04800" y="2186550"/>
                <a:ext cx="3962400" cy="3657600"/>
              </a:xfrm>
              <a:blipFill rotWithShape="1">
                <a:blip r:embed="rId2"/>
                <a:stretch>
                  <a:fillRect l="-2308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4"/>
              </p:nvPr>
            </p:nvSpPr>
            <p:spPr>
              <a:xfrm>
                <a:off x="3743497" y="3210759"/>
                <a:ext cx="4267200" cy="3543300"/>
              </a:xfrm>
            </p:spPr>
            <p:txBody>
              <a:bodyPr/>
              <a:lstStyle/>
              <a:p>
                <a:r>
                  <a:rPr lang="en-US" sz="2400" dirty="0" smtClean="0"/>
                  <a:t>b)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𝐵𝐶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With the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we got in part (a), we can plug it in to find the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𝐵𝐶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𝐵𝐶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       =9+6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b="0" dirty="0" smtClean="0"/>
                  <a:t>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=15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"/>
              </p:nvPr>
            </p:nvSpPr>
            <p:spPr>
              <a:xfrm>
                <a:off x="3743497" y="3210759"/>
                <a:ext cx="4267200" cy="3543300"/>
              </a:xfrm>
              <a:blipFill rotWithShape="1">
                <a:blip r:embed="rId3"/>
                <a:stretch>
                  <a:fillRect l="-2143" t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57200" y="1066800"/>
                <a:ext cx="8077200" cy="838200"/>
              </a:xfrm>
            </p:spPr>
            <p:txBody>
              <a:bodyPr/>
              <a:lstStyle/>
              <a:p>
                <a:r>
                  <a:rPr lang="en-US" i="1" dirty="0" smtClean="0">
                    <a:solidFill>
                      <a:schemeClr val="tx1"/>
                    </a:solidFill>
                  </a:rPr>
                  <a:t>B </a:t>
                </a:r>
                <a:r>
                  <a:rPr lang="en-US" b="0" dirty="0" smtClean="0">
                    <a:solidFill>
                      <a:schemeClr val="tx1"/>
                    </a:solidFill>
                  </a:rPr>
                  <a:t>is between 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A </a:t>
                </a:r>
                <a:r>
                  <a:rPr lang="en-US" b="0" dirty="0" smtClean="0">
                    <a:solidFill>
                      <a:schemeClr val="tx1"/>
                    </a:solidFill>
                  </a:rPr>
                  <a:t>and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 C, </a:t>
                </a:r>
                <a:r>
                  <a:rPr lang="en-US" b="0" dirty="0" smtClean="0">
                    <a:solidFill>
                      <a:schemeClr val="tx1"/>
                    </a:solidFill>
                  </a:rPr>
                  <a:t>with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𝑩𝑪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𝟔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, and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𝑨𝑪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𝟐𝟒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. </a:t>
                </a:r>
                <a:r>
                  <a:rPr lang="en-US" b="0" dirty="0" smtClean="0">
                    <a:solidFill>
                      <a:schemeClr val="tx1"/>
                    </a:solidFill>
                  </a:rPr>
                  <a:t>Find: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66800"/>
                <a:ext cx="8077200" cy="838200"/>
              </a:xfrm>
              <a:blipFill rotWithShape="1">
                <a:blip r:embed="rId4"/>
                <a:stretch>
                  <a:fillRect l="-1132" t="-2899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 rot="1640923">
            <a:off x="4519808" y="2038811"/>
            <a:ext cx="3389745" cy="1405961"/>
            <a:chOff x="2856345" y="1549154"/>
            <a:chExt cx="3389745" cy="1405961"/>
          </a:xfrm>
        </p:grpSpPr>
        <p:grpSp>
          <p:nvGrpSpPr>
            <p:cNvPr id="9" name="Group 8"/>
            <p:cNvGrpSpPr/>
            <p:nvPr/>
          </p:nvGrpSpPr>
          <p:grpSpPr>
            <a:xfrm>
              <a:off x="2856345" y="2036373"/>
              <a:ext cx="3389745" cy="526350"/>
              <a:chOff x="4611255" y="3662339"/>
              <a:chExt cx="3389745" cy="52635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800600" y="4031672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4876800" y="4100945"/>
                <a:ext cx="25908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7429500" y="4050144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48745" y="4031671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611255" y="3707063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A</a:t>
                </a:r>
                <a:endParaRPr lang="en-US" b="1" i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73255" y="366233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B</a:t>
                </a:r>
                <a:endParaRPr lang="en-US" b="1" i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239000" y="371167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C</a:t>
                </a:r>
                <a:endParaRPr lang="en-US" b="1" i="1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237345" y="2493450"/>
              <a:ext cx="9155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accent1"/>
                  </a:solidFill>
                </a:rPr>
                <a:t>x</a:t>
              </a:r>
              <a:endParaRPr lang="en-US" sz="2400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78036" y="254885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1"/>
                  </a:solidFill>
                </a:rPr>
                <a:t>X+6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007590" y="1825880"/>
              <a:ext cx="2705100" cy="269069"/>
              <a:chOff x="4800600" y="3429000"/>
              <a:chExt cx="2705100" cy="269069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800600" y="3581400"/>
                <a:ext cx="2705100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7505700" y="3429000"/>
                <a:ext cx="0" cy="2333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800600" y="3464730"/>
                <a:ext cx="0" cy="2333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3822699" y="154915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1"/>
                  </a:solidFill>
                </a:rPr>
                <a:t>24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413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</TotalTime>
  <Words>483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Geometry: Unit 2</vt:lpstr>
      <vt:lpstr>Warm-up</vt:lpstr>
      <vt:lpstr>Segments, Rays, and Distance</vt:lpstr>
      <vt:lpstr>Segments and Rays</vt:lpstr>
      <vt:lpstr>Congruence</vt:lpstr>
      <vt:lpstr>Midpoint and Bisector</vt:lpstr>
      <vt:lpstr>Segment Bisector</vt:lpstr>
      <vt:lpstr>Segment Addition</vt:lpstr>
      <vt:lpstr>Example Using Segment Addition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Geometry: Unit 2</dc:title>
  <dc:creator>David Leon</dc:creator>
  <cp:lastModifiedBy>David Leon</cp:lastModifiedBy>
  <cp:revision>25</cp:revision>
  <dcterms:created xsi:type="dcterms:W3CDTF">2015-09-17T05:24:13Z</dcterms:created>
  <dcterms:modified xsi:type="dcterms:W3CDTF">2015-09-21T00:53:56Z</dcterms:modified>
</cp:coreProperties>
</file>