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66" r:id="rId6"/>
    <p:sldId id="258" r:id="rId7"/>
    <p:sldId id="267" r:id="rId8"/>
    <p:sldId id="268" r:id="rId9"/>
    <p:sldId id="259" r:id="rId10"/>
    <p:sldId id="260" r:id="rId11"/>
    <p:sldId id="269" r:id="rId12"/>
    <p:sldId id="270" r:id="rId13"/>
    <p:sldId id="271" r:id="rId14"/>
    <p:sldId id="276" r:id="rId15"/>
    <p:sldId id="261" r:id="rId16"/>
    <p:sldId id="277" r:id="rId17"/>
    <p:sldId id="272" r:id="rId18"/>
    <p:sldId id="278" r:id="rId19"/>
    <p:sldId id="273" r:id="rId20"/>
    <p:sldId id="274" r:id="rId21"/>
    <p:sldId id="262" r:id="rId22"/>
    <p:sldId id="279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9C1496-38B4-48BE-8EA2-93CB7B275422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8E108B-3326-4FF9-A408-28B1492E05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7.tmp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7" Type="http://schemas.openxmlformats.org/officeDocument/2006/relationships/image" Target="../media/image33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0.png"/><Relationship Id="rId4" Type="http://schemas.openxmlformats.org/officeDocument/2006/relationships/image" Target="../media/image3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tmp"/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0.png"/><Relationship Id="rId4" Type="http://schemas.openxmlformats.org/officeDocument/2006/relationships/image" Target="../media/image4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tmp"/><Relationship Id="rId2" Type="http://schemas.openxmlformats.org/officeDocument/2006/relationships/image" Target="../media/image39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0.png"/><Relationship Id="rId4" Type="http://schemas.openxmlformats.org/officeDocument/2006/relationships/image" Target="../media/image44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8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343400"/>
            <a:ext cx="64770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Semester One:</a:t>
            </a:r>
            <a:br>
              <a:rPr lang="en-US" dirty="0" smtClean="0"/>
            </a:br>
            <a:r>
              <a:rPr lang="en-US" dirty="0" smtClean="0"/>
              <a:t>Final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4: Parallel Lines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00200"/>
                <a:ext cx="8991600" cy="4905454"/>
              </a:xfrm>
            </p:spPr>
            <p:txBody>
              <a:bodyPr/>
              <a:lstStyle/>
              <a:p>
                <a:r>
                  <a:rPr lang="en-US" dirty="0" smtClean="0"/>
                  <a:t>Use the properties of parallel lines to find angle measures. Remember the big three that we focused on in this unit:</a:t>
                </a:r>
              </a:p>
              <a:p>
                <a:pPr marL="0" indent="0">
                  <a:buNone/>
                </a:pPr>
                <a:r>
                  <a:rPr lang="en-US" dirty="0" smtClean="0"/>
                  <a:t>Corresponding Angles are Congruent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𝐶𝑜𝑟𝑟</m:t>
                    </m:r>
                    <m:r>
                      <a:rPr lang="en-US" b="0" i="1" smtClean="0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&lt;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𝑎𝑟𝑒</m:t>
                    </m:r>
                    <m:r>
                      <a:rPr lang="en-US" b="0" i="1" smtClean="0">
                        <a:latin typeface="Cambria Math"/>
                      </a:rPr>
                      <m:t> ≅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Alternate Interior Angles (Alt. Int.) are Congruent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𝐴𝑙𝑡</m:t>
                    </m:r>
                    <m:r>
                      <a:rPr lang="en-US" b="0" i="1" smtClean="0">
                        <a:latin typeface="Cambria Math"/>
                      </a:rPr>
                      <m:t>. </m:t>
                    </m:r>
                    <m:r>
                      <a:rPr lang="en-US" b="0" i="1" smtClean="0">
                        <a:latin typeface="Cambria Math"/>
                      </a:rPr>
                      <m:t>𝐼𝑛𝑡</m:t>
                    </m:r>
                    <m:r>
                      <a:rPr lang="en-US" b="0" i="1" smtClean="0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&lt;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𝑎𝑟𝑒</m:t>
                    </m:r>
                    <m:r>
                      <a:rPr lang="en-US" b="0" i="1" smtClean="0">
                        <a:latin typeface="Cambria Math"/>
                      </a:rPr>
                      <m:t> ≅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Same-Side Interior Angles (S-S Int.) are Supplementary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𝐼𝑛𝑡</m:t>
                    </m:r>
                    <m:r>
                      <a:rPr lang="en-US" b="0" i="1" smtClean="0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&lt;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𝑎𝑟𝑒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𝑠𝑢𝑝𝑝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00200"/>
                <a:ext cx="8991600" cy="4905454"/>
              </a:xfrm>
              <a:blipFill rotWithShape="1">
                <a:blip r:embed="rId2"/>
                <a:stretch>
                  <a:fillRect l="-1424" t="-1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12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05324"/>
            <a:ext cx="6286500" cy="2136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4: Parallel Lines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86800" cy="1143000"/>
          </a:xfrm>
        </p:spPr>
        <p:txBody>
          <a:bodyPr/>
          <a:lstStyle/>
          <a:p>
            <a:r>
              <a:rPr lang="en-US" sz="2400" dirty="0" smtClean="0"/>
              <a:t>Use those properties to make equations and find angle measures using a diagram (you may also be asked to explain your answers):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048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Corr.</a:t>
            </a:r>
            <a:endParaRPr lang="en-US" sz="16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590800"/>
            <a:ext cx="2589645" cy="18514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00400" y="2785646"/>
                <a:ext cx="685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115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785646"/>
                <a:ext cx="68580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53000" y="4157246"/>
                <a:ext cx="685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</m:t>
                      </m:r>
                      <m:r>
                        <a:rPr lang="en-US" sz="1600" b="0" i="1" smtClean="0">
                          <a:latin typeface="Cambria Math"/>
                        </a:rPr>
                        <m:t>      </m:t>
                      </m:r>
                      <m:r>
                        <a:rPr lang="en-US" sz="16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157246"/>
                <a:ext cx="68580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76800" y="3471446"/>
                <a:ext cx="685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r>
                        <a:rPr lang="en-US" sz="1600" b="0" i="1" smtClean="0">
                          <a:latin typeface="Cambria Math"/>
                        </a:rPr>
                        <m:t>      </m:t>
                      </m:r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71446"/>
                <a:ext cx="68580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76800" y="2743200"/>
                <a:ext cx="685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</m:t>
                      </m:r>
                      <m:r>
                        <a:rPr lang="en-US" sz="1600" b="0" i="1" smtClean="0">
                          <a:latin typeface="Cambria Math"/>
                        </a:rPr>
                        <m:t>      </m:t>
                      </m:r>
                      <m:r>
                        <a:rPr lang="en-US" sz="16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743200"/>
                <a:ext cx="68580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676400" y="37762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Alt.  Int.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485900" y="4460222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S-S Int.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76800" y="3048000"/>
                <a:ext cx="685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  <a:ea typeface="Cambria Math"/>
                        </a:rPr>
                        <m:t>≅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048000"/>
                <a:ext cx="685800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3776246"/>
                <a:ext cx="685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≅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776246"/>
                <a:ext cx="6858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4464840"/>
                <a:ext cx="685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𝑠𝑢𝑝𝑝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464840"/>
                <a:ext cx="6858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00400" y="3471446"/>
                <a:ext cx="685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70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471446"/>
                <a:ext cx="6858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07327" y="4121668"/>
                <a:ext cx="685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60°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327" y="4121668"/>
                <a:ext cx="6858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15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4: Parallel Lines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00200"/>
                <a:ext cx="8991600" cy="4905454"/>
              </a:xfrm>
            </p:spPr>
            <p:txBody>
              <a:bodyPr/>
              <a:lstStyle/>
              <a:p>
                <a:r>
                  <a:rPr lang="en-US" sz="2400" dirty="0" smtClean="0"/>
                  <a:t>Use those properties to make equations and find angle measures using a diagram (you may also be asked to explain your answers):</a:t>
                </a:r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Ex: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&lt;8=4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+12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sz="24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&lt;2=6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+12=6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16=2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8=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00200"/>
                <a:ext cx="8991600" cy="4905454"/>
              </a:xfrm>
              <a:blipFill rotWithShape="1">
                <a:blip r:embed="rId2"/>
                <a:stretch>
                  <a:fillRect l="-68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362200"/>
            <a:ext cx="284135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84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536" y="381000"/>
            <a:ext cx="5946264" cy="609600"/>
          </a:xfrm>
        </p:spPr>
        <p:txBody>
          <a:bodyPr>
            <a:noAutofit/>
          </a:bodyPr>
          <a:lstStyle/>
          <a:p>
            <a:r>
              <a:rPr lang="en-US" dirty="0" smtClean="0"/>
              <a:t>Unit 4: Parallel Lines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938141"/>
            <a:ext cx="3352800" cy="3420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9600" y="3135868"/>
                <a:ext cx="14606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1.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&lt;2≅ &lt;9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135868"/>
                <a:ext cx="1460656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333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73009" y="4192392"/>
                <a:ext cx="19799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2</a:t>
                </a:r>
                <a:r>
                  <a:rPr lang="en-US" dirty="0" smtClean="0"/>
                  <a:t>.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&lt;2=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&lt;5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09" y="4192392"/>
                <a:ext cx="197996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778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600" y="5269468"/>
                <a:ext cx="20313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3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&lt;6≅ &lt;7</m:t>
                    </m:r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269468"/>
                <a:ext cx="2031325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40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7894" y="3637817"/>
                <a:ext cx="1075872" cy="3699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ll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𝐹𝐶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94" y="3637817"/>
                <a:ext cx="1075872" cy="369909"/>
              </a:xfrm>
              <a:prstGeom prst="rect">
                <a:avLst/>
              </a:prstGeom>
              <a:blipFill rotWithShape="1">
                <a:blip r:embed="rId6"/>
                <a:stretch>
                  <a:fillRect t="-6667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950294" y="464820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31244" y="5745783"/>
                <a:ext cx="1073179" cy="3699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dirty="0" smtClean="0"/>
                  <a:t> ll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244" y="5745783"/>
                <a:ext cx="1073179" cy="369909"/>
              </a:xfrm>
              <a:prstGeom prst="rect">
                <a:avLst/>
              </a:prstGeom>
              <a:blipFill rotWithShape="1">
                <a:blip r:embed="rId7"/>
                <a:stretch>
                  <a:fillRect t="-6667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86800" cy="914400"/>
          </a:xfrm>
        </p:spPr>
        <p:txBody>
          <a:bodyPr/>
          <a:lstStyle/>
          <a:p>
            <a:r>
              <a:rPr lang="en-US" sz="2400" dirty="0" smtClean="0"/>
              <a:t>You can also use those properties to identify the existence of parallel lines in a diagram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8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536" y="381000"/>
            <a:ext cx="5946264" cy="609600"/>
          </a:xfrm>
        </p:spPr>
        <p:txBody>
          <a:bodyPr>
            <a:noAutofit/>
          </a:bodyPr>
          <a:lstStyle/>
          <a:p>
            <a:r>
              <a:rPr lang="en-US" dirty="0" smtClean="0"/>
              <a:t>Unit 4: Parallel Lines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86800" cy="914400"/>
          </a:xfrm>
        </p:spPr>
        <p:txBody>
          <a:bodyPr/>
          <a:lstStyle/>
          <a:p>
            <a:r>
              <a:rPr lang="en-US" sz="2400" dirty="0" smtClean="0"/>
              <a:t>You can also use those properties to identify the existence of parallel lines in a diagram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110509"/>
            <a:ext cx="2876737" cy="23622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00418"/>
            <a:ext cx="7215966" cy="1219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48000" y="4472709"/>
                <a:ext cx="36576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Yes; 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 // 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𝐸𝐹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472709"/>
                <a:ext cx="3657600" cy="369909"/>
              </a:xfrm>
              <a:prstGeom prst="rect">
                <a:avLst/>
              </a:prstGeom>
              <a:blipFill rotWithShape="1">
                <a:blip r:embed="rId4"/>
                <a:stretch>
                  <a:fillRect l="-1333" t="-6667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95400" y="4844927"/>
                <a:ext cx="533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Because when lines ACBAT and Corr. &lt;‘s are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, then lines are //.</a:t>
                </a:r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44927"/>
                <a:ext cx="5334000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1029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45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5: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Remember the 5 Postulates/Theorems we use for Proving That Triangles are congruent:</a:t>
            </a:r>
          </a:p>
          <a:p>
            <a:r>
              <a:rPr lang="en-US" sz="2400" dirty="0" smtClean="0"/>
              <a:t>Side-Side-Side         </a:t>
            </a:r>
            <a:r>
              <a:rPr lang="en-US" sz="2400" b="1" dirty="0" smtClean="0"/>
              <a:t>SSS</a:t>
            </a:r>
          </a:p>
          <a:p>
            <a:r>
              <a:rPr lang="en-US" sz="2400" dirty="0" smtClean="0"/>
              <a:t>Side-Angle-Side       </a:t>
            </a:r>
            <a:r>
              <a:rPr lang="en-US" sz="2400" b="1" dirty="0" smtClean="0"/>
              <a:t>SAS</a:t>
            </a:r>
          </a:p>
          <a:p>
            <a:r>
              <a:rPr lang="en-US" sz="2400" dirty="0" smtClean="0"/>
              <a:t>Angle-Side-Angle     </a:t>
            </a:r>
            <a:r>
              <a:rPr lang="en-US" sz="2400" b="1" dirty="0" smtClean="0"/>
              <a:t>ASA</a:t>
            </a:r>
          </a:p>
          <a:p>
            <a:r>
              <a:rPr lang="en-US" sz="2400" dirty="0" smtClean="0"/>
              <a:t>Angle-Angle-Side     </a:t>
            </a:r>
            <a:r>
              <a:rPr lang="en-US" sz="2400" b="1" dirty="0" smtClean="0"/>
              <a:t>AAS</a:t>
            </a:r>
          </a:p>
          <a:p>
            <a:r>
              <a:rPr lang="en-US" sz="2400" dirty="0" smtClean="0"/>
              <a:t>Hypotenuse-Leg        </a:t>
            </a:r>
            <a:r>
              <a:rPr lang="en-US" sz="2400" b="1" dirty="0" smtClean="0"/>
              <a:t>HL</a:t>
            </a:r>
          </a:p>
          <a:p>
            <a:endParaRPr lang="en-US" sz="2400" b="1" dirty="0"/>
          </a:p>
          <a:p>
            <a:r>
              <a:rPr lang="en-US" sz="2400" dirty="0" smtClean="0"/>
              <a:t>Oh, and Let’s not forget about…</a:t>
            </a:r>
          </a:p>
          <a:p>
            <a:pPr marL="0" indent="0" algn="ctr">
              <a:buNone/>
            </a:pPr>
            <a:r>
              <a:rPr lang="en-US" sz="2400" b="1" dirty="0" smtClean="0"/>
              <a:t>CPCTC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7412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5: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these postulates/theorems to label diagrams and name the appropriate congruent statements: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33073"/>
            <a:ext cx="6888146" cy="31862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2819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334262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38963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43400" y="2829580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/>
                            </a:rPr>
                            <m:t>𝐹𝐼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29580"/>
                <a:ext cx="10668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608910" y="2829580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/>
                            </a:rPr>
                            <m:t>𝐻𝐼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910" y="2829580"/>
                <a:ext cx="10668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58473" y="3962400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/>
                            </a:rPr>
                            <m:t>𝐸𝐼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473" y="3962400"/>
                <a:ext cx="10668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544255" y="3962400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/>
                            </a:rPr>
                            <m:t>𝐺𝐼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255" y="3962400"/>
                <a:ext cx="10668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67200" y="3373160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&lt;</m:t>
                      </m:r>
                      <m:r>
                        <a:rPr lang="en-US" sz="2800" b="0" i="1" smtClean="0">
                          <a:latin typeface="Cambria Math"/>
                        </a:rPr>
                        <m:t>𝐸𝐼𝐹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373160"/>
                <a:ext cx="10668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519818" y="3362980"/>
                <a:ext cx="11857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&lt;</m:t>
                      </m:r>
                      <m:r>
                        <a:rPr lang="en-US" sz="2800" b="0" i="1" smtClean="0">
                          <a:latin typeface="Cambria Math"/>
                        </a:rPr>
                        <m:t>𝐺𝐼𝐻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818" y="3362980"/>
                <a:ext cx="1185782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891873" y="4724400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𝐺𝐻𝐼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873" y="4724400"/>
                <a:ext cx="10668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034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5: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these postulates/theorems to label diagrams and name the missing parts to satisfy them: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590800"/>
            <a:ext cx="4553118" cy="3342567"/>
          </a:xfrm>
          <a:prstGeom prst="rect">
            <a:avLst/>
          </a:prstGeom>
        </p:spPr>
      </p:pic>
      <p:sp>
        <p:nvSpPr>
          <p:cNvPr id="7" name="Arc 6"/>
          <p:cNvSpPr/>
          <p:nvPr/>
        </p:nvSpPr>
        <p:spPr>
          <a:xfrm>
            <a:off x="3128818" y="4581236"/>
            <a:ext cx="762000" cy="3810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8894388">
            <a:off x="4671091" y="4633431"/>
            <a:ext cx="762000" cy="3810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6282995">
            <a:off x="4212360" y="3979087"/>
            <a:ext cx="784218" cy="296407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6282995">
            <a:off x="4364760" y="4006690"/>
            <a:ext cx="784218" cy="296407"/>
          </a:xfrm>
          <a:prstGeom prst="arc">
            <a:avLst>
              <a:gd name="adj1" fmla="val 13787306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4947215">
            <a:off x="3959361" y="4420020"/>
            <a:ext cx="742114" cy="303538"/>
          </a:xfrm>
          <a:prstGeom prst="arc">
            <a:avLst>
              <a:gd name="adj1" fmla="val 17587049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5931951">
            <a:off x="3791671" y="4393327"/>
            <a:ext cx="784218" cy="296407"/>
          </a:xfrm>
          <a:prstGeom prst="arc">
            <a:avLst>
              <a:gd name="adj1" fmla="val 13787306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089562" y="3962400"/>
            <a:ext cx="307109" cy="2086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55983" y="4010496"/>
            <a:ext cx="335217" cy="562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2891" y="522826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AAS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8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5: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these postulates/theorems to label diagrams and name the missing parts to satisfy them: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36" y="2514600"/>
            <a:ext cx="3724423" cy="36908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733800" y="35814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45720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5800" y="39624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4038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71800" y="4110182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48000" y="41910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733800" y="3962400"/>
            <a:ext cx="1524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810000" y="4038600"/>
            <a:ext cx="1524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886200" y="4114800"/>
            <a:ext cx="1524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0" y="5486400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SSS Postulate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5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5: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these postulates/theorems to label diagrams and name the appropriate congruent statements: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743200"/>
            <a:ext cx="3657600" cy="2522483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2895600" y="3497115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905000" y="47244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19400" y="4191000"/>
            <a:ext cx="2286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88673" y="4114800"/>
            <a:ext cx="2286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90700" y="4114800"/>
            <a:ext cx="2286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05000" y="4024745"/>
            <a:ext cx="2286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86000" y="4050145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86000" y="41148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0" y="41910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234" y="2652455"/>
            <a:ext cx="3452566" cy="11610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734639" y="27432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𝐶𝐷𝐴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639" y="2743200"/>
                <a:ext cx="8382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47501" y="3204865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𝑆𝑆𝑆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501" y="3204865"/>
                <a:ext cx="8382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2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257" y="304800"/>
            <a:ext cx="8036943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Unit 1 Transformations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For each Transformation, describe how each point should move.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743200"/>
            <a:ext cx="8229600" cy="5715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Clr>
                <a:srgbClr val="A04DA3"/>
              </a:buClr>
              <a:buFont typeface="Georgia"/>
              <a:buNone/>
            </a:pPr>
            <a:r>
              <a:rPr lang="en-US" dirty="0" smtClean="0">
                <a:solidFill>
                  <a:prstClr val="black"/>
                </a:solidFill>
              </a:rPr>
              <a:t>1. </a:t>
            </a:r>
            <a:r>
              <a:rPr lang="en-US" sz="2600" dirty="0" smtClean="0">
                <a:solidFill>
                  <a:prstClr val="black"/>
                </a:solidFill>
              </a:rPr>
              <a:t>T</a:t>
            </a:r>
            <a:r>
              <a:rPr lang="en-US" sz="2600" dirty="0">
                <a:solidFill>
                  <a:prstClr val="black"/>
                </a:solidFill>
              </a:rPr>
              <a:t>:(x, y) </a:t>
            </a:r>
            <a:r>
              <a:rPr lang="en-US" sz="2600" dirty="0">
                <a:solidFill>
                  <a:prstClr val="black"/>
                </a:solidFill>
                <a:sym typeface="Wingdings"/>
              </a:rPr>
              <a:t></a:t>
            </a:r>
            <a:r>
              <a:rPr lang="en-US" sz="2600" dirty="0">
                <a:solidFill>
                  <a:prstClr val="black"/>
                </a:solidFill>
              </a:rPr>
              <a:t> (x </a:t>
            </a:r>
            <a:r>
              <a:rPr lang="en-US" sz="2600" dirty="0" smtClean="0">
                <a:solidFill>
                  <a:prstClr val="black"/>
                </a:solidFill>
              </a:rPr>
              <a:t>+ a, </a:t>
            </a:r>
            <a:r>
              <a:rPr lang="en-US" sz="2600" dirty="0">
                <a:solidFill>
                  <a:prstClr val="black"/>
                </a:solidFill>
              </a:rPr>
              <a:t>y </a:t>
            </a:r>
            <a:r>
              <a:rPr lang="en-US" sz="2600" dirty="0" smtClean="0">
                <a:solidFill>
                  <a:prstClr val="black"/>
                </a:solidFill>
              </a:rPr>
              <a:t>+ b)</a:t>
            </a:r>
            <a:r>
              <a:rPr lang="en-US" dirty="0" smtClean="0">
                <a:solidFill>
                  <a:prstClr val="black"/>
                </a:solidFill>
              </a:rPr>
              <a:t>: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8457" y="331470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Every point moves a units (left if a is negative/right if a is positive) and b units (down if b is negative and up if b is positive.</a:t>
            </a:r>
            <a:endParaRPr lang="en-US" sz="20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57200" y="4191000"/>
                <a:ext cx="8229600" cy="5715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65760" indent="-256032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•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58368" indent="-246888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Georgia"/>
                  <a:buChar char="▫"/>
                  <a:defRPr kumimoji="0" sz="2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923544" indent="-219456" algn="l" rtl="0" eaLnBrk="1" latinLnBrk="0" hangingPunct="1">
                  <a:spcBef>
                    <a:spcPts val="300"/>
                  </a:spcBef>
                  <a:buClr>
                    <a:schemeClr val="accent1"/>
                  </a:buClr>
                  <a:buFont typeface="Wingdings 2"/>
                  <a:buChar char=""/>
                  <a:defRPr kumimoji="0" sz="2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179576" indent="-201168" algn="l" rtl="0" eaLnBrk="1" latinLnBrk="0" hangingPunct="1">
                  <a:spcBef>
                    <a:spcPts val="300"/>
                  </a:spcBef>
                  <a:buClr>
                    <a:schemeClr val="accent1"/>
                  </a:buClr>
                  <a:buFont typeface="Wingdings 2"/>
                  <a:buChar char=""/>
                  <a:defRPr kumimoji="0"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38988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20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5pPr>
                <a:lvl6pPr marL="1609344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8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6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5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400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09728" indent="0">
                  <a:buClr>
                    <a:srgbClr val="A04DA3"/>
                  </a:buClr>
                  <a:buFont typeface="Georgia"/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smtClean="0">
                        <a:solidFill>
                          <a:prstClr val="black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91000"/>
                <a:ext cx="8229600" cy="571500"/>
              </a:xfrm>
              <a:prstGeom prst="rect">
                <a:avLst/>
              </a:prstGeom>
              <a:blipFill rotWithShape="1">
                <a:blip r:embed="rId2"/>
                <a:stretch>
                  <a:fillRect l="-148" t="-10753" b="-20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902898" y="4762500"/>
            <a:ext cx="777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Every point maps to its image, forming a line that is </a:t>
            </a:r>
            <a:r>
              <a:rPr lang="en-US" sz="2000" b="1" dirty="0" smtClean="0">
                <a:solidFill>
                  <a:prstClr val="black"/>
                </a:solidFill>
              </a:rPr>
              <a:t>perpendicular </a:t>
            </a:r>
            <a:r>
              <a:rPr lang="en-US" sz="2000" dirty="0" smtClean="0">
                <a:solidFill>
                  <a:prstClr val="black"/>
                </a:solidFill>
              </a:rPr>
              <a:t>to the line “m” (you would put the specific line for your problem in place of “m”), with both image and pre-image being </a:t>
            </a:r>
            <a:r>
              <a:rPr lang="en-US" sz="2000" b="1" dirty="0" smtClean="0">
                <a:solidFill>
                  <a:prstClr val="black"/>
                </a:solidFill>
              </a:rPr>
              <a:t>equidistant</a:t>
            </a:r>
            <a:r>
              <a:rPr lang="en-US" sz="2000" dirty="0" smtClean="0">
                <a:solidFill>
                  <a:prstClr val="black"/>
                </a:solidFill>
              </a:rPr>
              <a:t> (same distance) from the line “m”.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0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2478775"/>
            <a:ext cx="3498546" cy="2888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5: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these postulates/theorems to label diagrams and name the appropriate congruent statements: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819400" y="41148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524000" y="4120573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234" y="2652455"/>
            <a:ext cx="3452566" cy="11610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734639" y="2743200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𝐸𝐷𝐶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639" y="2743200"/>
                <a:ext cx="8382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47501" y="3204865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𝐴𝐴𝑆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501" y="3204865"/>
                <a:ext cx="8382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/>
          <p:cNvSpPr/>
          <p:nvPr/>
        </p:nvSpPr>
        <p:spPr>
          <a:xfrm rot="9938644">
            <a:off x="1006966" y="3433401"/>
            <a:ext cx="784667" cy="23083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9237553">
            <a:off x="2792466" y="4801449"/>
            <a:ext cx="663467" cy="152473"/>
          </a:xfrm>
          <a:prstGeom prst="arc">
            <a:avLst>
              <a:gd name="adj1" fmla="val 14613251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2244573" y="4221018"/>
            <a:ext cx="228600" cy="228600"/>
          </a:xfrm>
          <a:prstGeom prst="arc">
            <a:avLst>
              <a:gd name="adj1" fmla="val 18501070"/>
              <a:gd name="adj2" fmla="val 300324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2244573" y="4224481"/>
            <a:ext cx="346227" cy="266700"/>
          </a:xfrm>
          <a:prstGeom prst="arc">
            <a:avLst>
              <a:gd name="adj1" fmla="val 18501070"/>
              <a:gd name="adj2" fmla="val 300324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13149773">
            <a:off x="1951507" y="4092877"/>
            <a:ext cx="228600" cy="228600"/>
          </a:xfrm>
          <a:prstGeom prst="arc">
            <a:avLst>
              <a:gd name="adj1" fmla="val 18501070"/>
              <a:gd name="adj2" fmla="val 300324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12937200">
            <a:off x="1860508" y="4052987"/>
            <a:ext cx="284802" cy="312955"/>
          </a:xfrm>
          <a:prstGeom prst="arc">
            <a:avLst>
              <a:gd name="adj1" fmla="val 18501070"/>
              <a:gd name="adj2" fmla="val 300324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5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5" grpId="0" animBg="1"/>
      <p:bldP spid="20" grpId="0" animBg="1"/>
      <p:bldP spid="6" grpId="0" animBg="1"/>
      <p:bldP spid="25" grpId="0" animBg="1"/>
      <p:bldP spid="32" grpId="0" animBg="1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6: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61248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Remember the properties of the Quadrilaterals, and how to use them to make equations.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76055"/>
            <a:ext cx="7379855" cy="378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1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6: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61248" cy="762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Remember the properties of the Quadrilaterals, and how to select the most best one from a given property.</a:t>
            </a: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92218"/>
            <a:ext cx="8027178" cy="373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27066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29144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525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19700" y="339442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19700" y="388978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525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480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3821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19700" y="480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6: Quadrilaterals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447800"/>
                <a:ext cx="86106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And remember the Trapezoid…</a:t>
                </a:r>
              </a:p>
              <a:p>
                <a:r>
                  <a:rPr lang="en-US" sz="2400" dirty="0" smtClean="0"/>
                  <a:t>It is NOT a Parallelogram! It has its own Properties.</a:t>
                </a:r>
              </a:p>
              <a:p>
                <a:r>
                  <a:rPr lang="en-US" sz="2400" dirty="0" smtClean="0"/>
                  <a:t>Ex: Find the value of x in the figure.</a:t>
                </a:r>
              </a:p>
              <a:p>
                <a:pPr marL="0" lvl="0" indent="0">
                  <a:spcBef>
                    <a:spcPts val="250"/>
                  </a:spcBef>
                  <a:spcAft>
                    <a:spcPts val="1200"/>
                  </a:spcAft>
                  <a:buClr>
                    <a:srgbClr val="F07F09"/>
                  </a:buClr>
                  <a:buSzPct val="80000"/>
                  <a:buNone/>
                </a:pP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+10=</m:t>
                    </m:r>
                    <m:f>
                      <m:fPr>
                        <m:ctrlP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(27+17)</m:t>
                    </m:r>
                  </m:oMath>
                </a14:m>
                <a:r>
                  <a:rPr lang="en-US" sz="2200" dirty="0" smtClean="0">
                    <a:solidFill>
                      <a:prstClr val="black"/>
                    </a:solidFill>
                    <a:latin typeface="Verdana"/>
                  </a:rPr>
                  <a:t>	(Why?)</a:t>
                </a:r>
                <a:endParaRPr lang="en-US" sz="2200" dirty="0">
                  <a:solidFill>
                    <a:prstClr val="black"/>
                  </a:solidFill>
                  <a:latin typeface="Verdana"/>
                </a:endParaRPr>
              </a:p>
              <a:p>
                <a:pPr marL="0" lvl="0" indent="0">
                  <a:spcBef>
                    <a:spcPts val="250"/>
                  </a:spcBef>
                  <a:spcAft>
                    <a:spcPts val="1200"/>
                  </a:spcAft>
                  <a:buClr>
                    <a:srgbClr val="F07F09"/>
                  </a:buClr>
                  <a:buSzPct val="8000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+10=</m:t>
                      </m:r>
                      <m:f>
                        <m:f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(44)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Verdana"/>
                </a:endParaRPr>
              </a:p>
              <a:p>
                <a:pPr marL="0" lvl="0" indent="0">
                  <a:spcBef>
                    <a:spcPts val="250"/>
                  </a:spcBef>
                  <a:spcAft>
                    <a:spcPts val="1200"/>
                  </a:spcAft>
                  <a:buClr>
                    <a:srgbClr val="F07F09"/>
                  </a:buClr>
                  <a:buSzPct val="8000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+10=22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Verdana"/>
                </a:endParaRPr>
              </a:p>
              <a:p>
                <a:pPr marL="0" lvl="0" indent="0">
                  <a:spcBef>
                    <a:spcPts val="250"/>
                  </a:spcBef>
                  <a:spcAft>
                    <a:spcPts val="1200"/>
                  </a:spcAft>
                  <a:buClr>
                    <a:srgbClr val="F07F09"/>
                  </a:buClr>
                  <a:buSzPct val="8000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Verdana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447800"/>
                <a:ext cx="8610600" cy="5257800"/>
              </a:xfrm>
              <a:blipFill rotWithShape="1">
                <a:blip r:embed="rId2"/>
                <a:stretch>
                  <a:fillRect l="-142" t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29000"/>
            <a:ext cx="4194175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73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48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Unit 1: Transformations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For each Transformation, describe how each point should move.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7200" y="2743200"/>
                <a:ext cx="8229600" cy="5715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65760" indent="-256032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•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58368" indent="-246888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Georgia"/>
                  <a:buChar char="▫"/>
                  <a:defRPr kumimoji="0" sz="2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923544" indent="-219456" algn="l" rtl="0" eaLnBrk="1" latinLnBrk="0" hangingPunct="1">
                  <a:spcBef>
                    <a:spcPts val="300"/>
                  </a:spcBef>
                  <a:buClr>
                    <a:schemeClr val="accent1"/>
                  </a:buClr>
                  <a:buFont typeface="Wingdings 2"/>
                  <a:buChar char=""/>
                  <a:defRPr kumimoji="0" sz="2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179576" indent="-201168" algn="l" rtl="0" eaLnBrk="1" latinLnBrk="0" hangingPunct="1">
                  <a:spcBef>
                    <a:spcPts val="300"/>
                  </a:spcBef>
                  <a:buClr>
                    <a:schemeClr val="accent1"/>
                  </a:buClr>
                  <a:buFont typeface="Wingdings 2"/>
                  <a:buChar char=""/>
                  <a:defRPr kumimoji="0"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38988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20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5pPr>
                <a:lvl6pPr marL="1609344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8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6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5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400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09728" indent="0">
                  <a:buClr>
                    <a:srgbClr val="A04DA3"/>
                  </a:buClr>
                  <a:buFont typeface="Georgia"/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3.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𝑂</m:t>
                        </m:r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,90°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: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3200"/>
                <a:ext cx="8229600" cy="571500"/>
              </a:xfrm>
              <a:prstGeom prst="rect">
                <a:avLst/>
              </a:prstGeom>
              <a:blipFill rotWithShape="1">
                <a:blip r:embed="rId2"/>
                <a:stretch>
                  <a:fillRect l="-148" t="-10638" b="-20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78457" y="3314700"/>
                <a:ext cx="7772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solidFill>
                      <a:prstClr val="black"/>
                    </a:solidFill>
                  </a:rPr>
                  <a:t>Every point moves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90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 counterclockwise about the origin. 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457" y="3314700"/>
                <a:ext cx="7772400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784" t="-9231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57200" y="4191000"/>
                <a:ext cx="8229600" cy="5715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65760" indent="-256032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•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58368" indent="-246888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Georgia"/>
                  <a:buChar char="▫"/>
                  <a:defRPr kumimoji="0" sz="2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923544" indent="-219456" algn="l" rtl="0" eaLnBrk="1" latinLnBrk="0" hangingPunct="1">
                  <a:spcBef>
                    <a:spcPts val="300"/>
                  </a:spcBef>
                  <a:buClr>
                    <a:schemeClr val="accent1"/>
                  </a:buClr>
                  <a:buFont typeface="Wingdings 2"/>
                  <a:buChar char=""/>
                  <a:defRPr kumimoji="0" sz="2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179576" indent="-201168" algn="l" rtl="0" eaLnBrk="1" latinLnBrk="0" hangingPunct="1">
                  <a:spcBef>
                    <a:spcPts val="300"/>
                  </a:spcBef>
                  <a:buClr>
                    <a:schemeClr val="accent1"/>
                  </a:buClr>
                  <a:buFont typeface="Wingdings 2"/>
                  <a:buChar char=""/>
                  <a:defRPr kumimoji="0"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38988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20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5pPr>
                <a:lvl6pPr marL="1609344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8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6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5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400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09728" indent="0">
                  <a:buClr>
                    <a:srgbClr val="A04DA3"/>
                  </a:buClr>
                  <a:buFont typeface="Georgia"/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4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en-US" smtClean="0">
                        <a:solidFill>
                          <a:prstClr val="black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91000"/>
                <a:ext cx="8229600" cy="571500"/>
              </a:xfrm>
              <a:prstGeom prst="rect">
                <a:avLst/>
              </a:prstGeom>
              <a:blipFill rotWithShape="1">
                <a:blip r:embed="rId4"/>
                <a:stretch>
                  <a:fillRect l="-148" t="-10753" b="-20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02898" y="4762500"/>
                <a:ext cx="77724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solidFill>
                      <a:prstClr val="black"/>
                    </a:solidFill>
                  </a:rPr>
                  <a:t>Every point moves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</a:rPr>
                      <m:t>180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 about the origin (in either direction).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98" y="4762500"/>
                <a:ext cx="777240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784"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91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09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Unit 1: Transformations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For each Transformation, describe how each point should move.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7200" y="2743200"/>
                <a:ext cx="8229600" cy="5715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65760" indent="-256032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•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58368" indent="-246888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Georgia"/>
                  <a:buChar char="▫"/>
                  <a:defRPr kumimoji="0" sz="2600" kern="120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lvl2pPr>
                <a:lvl3pPr marL="923544" indent="-219456" algn="l" rtl="0" eaLnBrk="1" latinLnBrk="0" hangingPunct="1">
                  <a:spcBef>
                    <a:spcPts val="300"/>
                  </a:spcBef>
                  <a:buClr>
                    <a:schemeClr val="accent1"/>
                  </a:buClr>
                  <a:buFont typeface="Wingdings 2"/>
                  <a:buChar char=""/>
                  <a:defRPr kumimoji="0" sz="2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179576" indent="-201168" algn="l" rtl="0" eaLnBrk="1" latinLnBrk="0" hangingPunct="1">
                  <a:spcBef>
                    <a:spcPts val="300"/>
                  </a:spcBef>
                  <a:buClr>
                    <a:schemeClr val="accent1"/>
                  </a:buClr>
                  <a:buFont typeface="Wingdings 2"/>
                  <a:buChar char=""/>
                  <a:defRPr kumimoji="0"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38988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20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5pPr>
                <a:lvl6pPr marL="1609344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8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▫"/>
                  <a:defRPr kumimoji="0" sz="16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500" kern="120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182880" algn="l" rtl="0" eaLnBrk="1" latinLnBrk="0" hangingPunct="1">
                  <a:spcBef>
                    <a:spcPts val="300"/>
                  </a:spcBef>
                  <a:buClr>
                    <a:schemeClr val="accent3"/>
                  </a:buClr>
                  <a:buFont typeface="Georgia"/>
                  <a:buChar char="◦"/>
                  <a:defRPr kumimoji="0" sz="1400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09728" indent="0">
                  <a:buClr>
                    <a:srgbClr val="A04DA3"/>
                  </a:buClr>
                  <a:buFont typeface="Georgia"/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5.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𝑂</m:t>
                        </m:r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: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3200"/>
                <a:ext cx="8229600" cy="571500"/>
              </a:xfrm>
              <a:prstGeom prst="rect">
                <a:avLst/>
              </a:prstGeom>
              <a:blipFill rotWithShape="1">
                <a:blip r:embed="rId2"/>
                <a:stretch>
                  <a:fillRect l="-148" t="-10638" b="-20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78456" y="3314700"/>
            <a:ext cx="803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Every point moves to a point “k” times the distance from the center O.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191000"/>
            <a:ext cx="8229600" cy="5715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Clr>
                <a:srgbClr val="A04DA3"/>
              </a:buClr>
              <a:buFont typeface="Georgia"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09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Unit 1: Transformations</a:t>
            </a:r>
            <a:endParaRPr lang="en-US" sz="32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8534400" cy="480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2743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Translation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95800" y="2758650"/>
                <a:ext cx="1066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(−2,3)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758650"/>
                <a:ext cx="1066800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3309" y="37381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Reflection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19600" y="3738146"/>
                <a:ext cx="1066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(4,−7)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738146"/>
                <a:ext cx="1066800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923309" y="44958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Rotation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79636" y="4495800"/>
                <a:ext cx="1066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(3,−5)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636" y="4495800"/>
                <a:ext cx="106680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923309" y="5105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Dilation</a:t>
            </a:r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468091" y="5147846"/>
                <a:ext cx="1066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(−4,−</m:t>
                      </m:r>
                      <m:r>
                        <a:rPr lang="en-US" sz="1600" b="0" i="1" smtClean="0">
                          <a:latin typeface="Cambria Math"/>
                        </a:rPr>
                        <m:t>8)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091" y="5147846"/>
                <a:ext cx="1066800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895600" y="5488709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Dilation</a:t>
            </a:r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419600" y="5486400"/>
                <a:ext cx="1066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(−3</m:t>
                      </m:r>
                      <m:r>
                        <a:rPr lang="en-US" sz="1600" b="0" i="1" smtClean="0">
                          <a:latin typeface="Cambria Math"/>
                        </a:rPr>
                        <m:t>,−</m:t>
                      </m:r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486400"/>
                <a:ext cx="10668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752600" y="3733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-74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44928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5 3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513563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2 4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752600" y="5483423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-6-8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1447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2: Geometric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689848" cy="4953000"/>
          </a:xfrm>
        </p:spPr>
        <p:txBody>
          <a:bodyPr/>
          <a:lstStyle/>
          <a:p>
            <a:r>
              <a:rPr lang="en-US" dirty="0" smtClean="0"/>
              <a:t>Recall some of the key terms from this section:</a:t>
            </a:r>
          </a:p>
          <a:p>
            <a:pPr marL="0" indent="0">
              <a:buNone/>
            </a:pPr>
            <a:r>
              <a:rPr lang="en-US" dirty="0" smtClean="0"/>
              <a:t>Point			 Line 			Plane</a:t>
            </a:r>
          </a:p>
          <a:p>
            <a:pPr marL="0" indent="0">
              <a:buNone/>
            </a:pPr>
            <a:r>
              <a:rPr lang="en-US" dirty="0" smtClean="0"/>
              <a:t>Collinear		 Coplanar		Intersect</a:t>
            </a:r>
          </a:p>
          <a:p>
            <a:pPr marL="0" indent="0">
              <a:buNone/>
            </a:pPr>
            <a:r>
              <a:rPr lang="en-US" dirty="0" smtClean="0"/>
              <a:t>Contains 		 Opposite		Adjacent</a:t>
            </a:r>
          </a:p>
          <a:p>
            <a:pPr marL="0" indent="0">
              <a:buNone/>
            </a:pPr>
            <a:r>
              <a:rPr lang="en-US" dirty="0" smtClean="0"/>
              <a:t>Segment Addition	 Angle Addition	Midpoint</a:t>
            </a:r>
          </a:p>
          <a:p>
            <a:pPr marL="0" indent="0">
              <a:buNone/>
            </a:pPr>
            <a:r>
              <a:rPr lang="en-US" dirty="0" smtClean="0"/>
              <a:t>Angle Bisector	Supplementary	Complementary</a:t>
            </a:r>
          </a:p>
          <a:p>
            <a:pPr marL="0" indent="0">
              <a:buNone/>
            </a:pPr>
            <a:r>
              <a:rPr lang="en-US" dirty="0" smtClean="0"/>
              <a:t>Vertical 		Congruent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2: Geometric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76200" y="1600200"/>
                <a:ext cx="8689848" cy="4953000"/>
              </a:xfrm>
            </p:spPr>
            <p:txBody>
              <a:bodyPr/>
              <a:lstStyle/>
              <a:p>
                <a:r>
                  <a:rPr lang="en-US" dirty="0" smtClean="0"/>
                  <a:t>Use these terms to fill in blanks: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i="1" dirty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𝐹𝐴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𝐴𝐻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________ by _______________ Postulate.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𝐵𝐴𝐹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 ______ because they are _______ angles.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𝐹𝐴𝐵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and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𝐵𝐴𝐸</m:t>
                    </m:r>
                  </m:oMath>
                </a14:m>
                <a:r>
                  <a:rPr lang="en-US" dirty="0" smtClean="0"/>
                  <a:t> are _____________ angles because they add up to ____.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76200" y="1600200"/>
                <a:ext cx="8689848" cy="4953000"/>
              </a:xfrm>
              <a:blipFill rotWithShape="1">
                <a:blip r:embed="rId2"/>
                <a:stretch>
                  <a:fillRect l="-421" t="-1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67000" y="3210580"/>
                <a:ext cx="91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𝐹𝐻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210580"/>
                <a:ext cx="914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64930" y="32105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Segment Addition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5562732" y="1463867"/>
            <a:ext cx="3181449" cy="2060193"/>
            <a:chOff x="1874982" y="4038600"/>
            <a:chExt cx="3461328" cy="2236436"/>
          </a:xfrm>
        </p:grpSpPr>
        <p:grpSp>
          <p:nvGrpSpPr>
            <p:cNvPr id="7" name="Group 6"/>
            <p:cNvGrpSpPr/>
            <p:nvPr/>
          </p:nvGrpSpPr>
          <p:grpSpPr>
            <a:xfrm>
              <a:off x="1874982" y="4038600"/>
              <a:ext cx="3461328" cy="2236436"/>
              <a:chOff x="1874982" y="4038600"/>
              <a:chExt cx="3461328" cy="2236436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1874982" y="5486400"/>
                <a:ext cx="3429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2027382" y="4733925"/>
                <a:ext cx="2937164" cy="143827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3581400" y="4038600"/>
                <a:ext cx="0" cy="1447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3714750" y="409205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E</a:t>
                </a:r>
                <a:endParaRPr lang="en-US" b="1" i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86000" y="457783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B</a:t>
                </a:r>
                <a:endParaRPr lang="en-US" b="1" i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574310" y="514489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H</a:t>
                </a:r>
                <a:endParaRPr lang="en-US" b="1" i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006022" y="5117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F</a:t>
                </a:r>
                <a:endParaRPr lang="en-US" b="1" i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333750" y="5514231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A</a:t>
                </a:r>
                <a:endParaRPr lang="en-US" b="1" i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117109" y="590570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G</a:t>
                </a:r>
                <a:endParaRPr lang="en-US" b="1" i="1" dirty="0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3581400" y="5301734"/>
              <a:ext cx="228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10000" y="5301734"/>
              <a:ext cx="0" cy="1513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33600" y="4124980"/>
                <a:ext cx="1295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&lt;</m:t>
                      </m:r>
                      <m:r>
                        <a:rPr lang="en-US" sz="2800" b="0" i="1" smtClean="0">
                          <a:latin typeface="Cambria Math"/>
                        </a:rPr>
                        <m:t>𝐻𝐴𝐺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24980"/>
                <a:ext cx="12954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033369" y="4124980"/>
            <a:ext cx="1475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Vertical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305344" y="4724400"/>
            <a:ext cx="2465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Complementary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14800" y="5181600"/>
                <a:ext cx="11048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90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181600"/>
                <a:ext cx="1104856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69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2: Geometric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182" y="1447800"/>
                <a:ext cx="8974916" cy="5334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 smtClean="0"/>
                  <a:t>Be ready to solve equations using segment and angle addition: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3.)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𝐹𝑂𝐸</m:t>
                    </m:r>
                    <m:r>
                      <a:rPr lang="en-US" sz="2400" b="0" i="1" smtClean="0">
                        <a:latin typeface="Cambria Math"/>
                      </a:rPr>
                      <m:t>=3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𝐸𝑂𝐷</m:t>
                    </m:r>
                    <m:r>
                      <a:rPr lang="en-US" sz="2400" b="0" i="1" smtClean="0">
                        <a:latin typeface="Cambria Math"/>
                      </a:rPr>
                      <m:t>=72°</m:t>
                    </m:r>
                  </m:oMath>
                </a14:m>
                <a:r>
                  <a:rPr lang="en-US" sz="24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𝐹𝑂𝐷</m:t>
                    </m:r>
                    <m:r>
                      <a:rPr lang="en-US" sz="2400" b="0" i="1" smtClean="0">
                        <a:latin typeface="Cambria Math"/>
                      </a:rPr>
                      <m:t>=6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+11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−1+72=6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+11</m:t>
                    </m:r>
                  </m:oMath>
                </a14:m>
                <a:endParaRPr lang="en-US" sz="2400" b="0" dirty="0" smtClean="0"/>
              </a:p>
              <a:p>
                <a:pPr marL="0" indent="0">
                  <a:buNone/>
                </a:pPr>
                <a:r>
                  <a:rPr lang="en-US" sz="2100" dirty="0"/>
                  <a:t>	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3</m:t>
                    </m:r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</a:rPr>
                      <m:t>+71=6</m:t>
                    </m:r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</a:rPr>
                      <m:t>+11</m:t>
                    </m:r>
                  </m:oMath>
                </a14:m>
                <a:endParaRPr lang="en-US" sz="2100" dirty="0" smtClean="0"/>
              </a:p>
              <a:p>
                <a:pPr marL="0" indent="0">
                  <a:buNone/>
                </a:pPr>
                <a:r>
                  <a:rPr lang="en-US" sz="2100" dirty="0"/>
                  <a:t>	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3</m:t>
                    </m:r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</a:rPr>
                      <m:t>=60</m:t>
                    </m:r>
                  </m:oMath>
                </a14:m>
                <a:endParaRPr lang="en-US" sz="2100" dirty="0" smtClean="0"/>
              </a:p>
              <a:p>
                <a:pPr marL="0" indent="0">
                  <a:buNone/>
                </a:pPr>
                <a:r>
                  <a:rPr lang="en-US" sz="2100" dirty="0"/>
                  <a:t>	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</a:rPr>
                      <m:t>=20</m:t>
                    </m:r>
                  </m:oMath>
                </a14:m>
                <a:endParaRPr lang="en-US" sz="2100" dirty="0" smtClean="0"/>
              </a:p>
              <a:p>
                <a:pPr marL="0" indent="0">
                  <a:buNone/>
                </a:pPr>
                <a:r>
                  <a:rPr lang="en-US" sz="2100" dirty="0" smtClean="0"/>
                  <a:t>4.)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𝐸𝐵</m:t>
                    </m:r>
                    <m:r>
                      <a:rPr lang="en-US" sz="2100" b="0" i="1" smtClean="0">
                        <a:latin typeface="Cambria Math"/>
                      </a:rPr>
                      <m:t>=6</m:t>
                    </m:r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</a:rPr>
                      <m:t>−8</m:t>
                    </m:r>
                  </m:oMath>
                </a14:m>
                <a:r>
                  <a:rPr lang="en-US" sz="2400" b="0" i="1" dirty="0" smtClean="0">
                    <a:latin typeface="Cambria Math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𝑂𝐵</m:t>
                    </m:r>
                    <m:r>
                      <a:rPr lang="en-US" sz="2400" b="0" i="1" smtClean="0">
                        <a:latin typeface="Cambria Math"/>
                      </a:rPr>
                      <m:t>=12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>, </a:t>
                </a:r>
                <a:r>
                  <a:rPr lang="en-US" sz="2400" b="0" dirty="0" smtClean="0">
                    <a:latin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𝑂𝐸</m:t>
                    </m:r>
                    <m:r>
                      <a:rPr lang="en-US" sz="2400" b="0" i="1" smtClean="0">
                        <a:latin typeface="Cambria Math"/>
                      </a:rPr>
                      <m:t>=4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i="1" dirty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−2+12=6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i="1" dirty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+10=6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b="0" i="1" dirty="0" smtClean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=18</m:t>
                    </m:r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i="1" dirty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=9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182" y="1447800"/>
                <a:ext cx="8974916" cy="5334000"/>
              </a:xfrm>
              <a:blipFill rotWithShape="1">
                <a:blip r:embed="rId2"/>
                <a:stretch>
                  <a:fillRect l="-1087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909" y="2747818"/>
            <a:ext cx="2975903" cy="174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1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96" y="2209800"/>
            <a:ext cx="8494008" cy="40768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3: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61248" cy="685800"/>
          </a:xfrm>
        </p:spPr>
        <p:txBody>
          <a:bodyPr/>
          <a:lstStyle/>
          <a:p>
            <a:r>
              <a:rPr lang="en-US" dirty="0" smtClean="0"/>
              <a:t>Be ready for another round of proofs: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47800" y="4491225"/>
                <a:ext cx="20498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𝑀𝑁</m:t>
                      </m:r>
                      <m:r>
                        <a:rPr lang="en-US" sz="2000" b="0" i="1" smtClean="0">
                          <a:latin typeface="Cambria Math"/>
                        </a:rPr>
                        <m:t>              </m:t>
                      </m:r>
                      <m:r>
                        <a:rPr lang="en-US" sz="2000" b="0" i="1" smtClean="0">
                          <a:latin typeface="Cambria Math"/>
                        </a:rPr>
                        <m:t>𝑁𝑃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491225"/>
                <a:ext cx="2049894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65565" y="5526412"/>
                <a:ext cx="13335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𝑀𝑁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𝑃𝑄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65" y="5526412"/>
                <a:ext cx="133350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331692" y="365524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3000" y="4116910"/>
                <a:ext cx="24539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𝑁𝑃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𝑁𝑃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116910"/>
                <a:ext cx="2453986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953000" y="4387562"/>
            <a:ext cx="3611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Segment Addition Postulate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547871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Subtraction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2437" y="5033968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Substitution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47800" y="4833913"/>
                <a:ext cx="20498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𝑃𝑁</m:t>
                      </m:r>
                      <m:r>
                        <a:rPr lang="en-US" sz="2000" b="0" i="1" smtClean="0">
                          <a:latin typeface="Cambria Math"/>
                        </a:rPr>
                        <m:t>              </m:t>
                      </m:r>
                      <m:r>
                        <a:rPr lang="en-US" sz="2000" b="0" i="1" smtClean="0">
                          <a:latin typeface="Cambria Math"/>
                        </a:rPr>
                        <m:t>𝑃𝑄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33913"/>
                <a:ext cx="2049894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58274" y="5162490"/>
                <a:ext cx="26017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𝑀𝑁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𝑁𝑃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𝑁𝑃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𝑃𝑄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74" y="5162490"/>
                <a:ext cx="2601767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12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8" grpId="0"/>
      <p:bldP spid="20" grpId="0"/>
      <p:bldP spid="17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1396</TotalTime>
  <Words>895</Words>
  <Application>Microsoft Office PowerPoint</Application>
  <PresentationFormat>On-screen Show (4:3)</PresentationFormat>
  <Paragraphs>187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 Semester One: Final Test Review</vt:lpstr>
      <vt:lpstr>Unit 1 Transformations</vt:lpstr>
      <vt:lpstr>Unit 1: Transformations</vt:lpstr>
      <vt:lpstr>Unit 1: Transformations</vt:lpstr>
      <vt:lpstr>Unit 1: Transformations</vt:lpstr>
      <vt:lpstr>Unit 2: Geometric Vocabulary</vt:lpstr>
      <vt:lpstr>Unit 2: Geometric Vocabulary</vt:lpstr>
      <vt:lpstr>Unit 2: Geometric Vocabulary</vt:lpstr>
      <vt:lpstr>Unit 3: Proofs</vt:lpstr>
      <vt:lpstr>Unit 4: Parallel Lines</vt:lpstr>
      <vt:lpstr>Unit 4: Parallel Lines</vt:lpstr>
      <vt:lpstr>Unit 4: Parallel Lines</vt:lpstr>
      <vt:lpstr>Unit 4: Parallel Lines</vt:lpstr>
      <vt:lpstr>Unit 4: Parallel Lines</vt:lpstr>
      <vt:lpstr>Unit 5: Triangles</vt:lpstr>
      <vt:lpstr>Unit 5: Triangles</vt:lpstr>
      <vt:lpstr>Unit 5: Triangles</vt:lpstr>
      <vt:lpstr>Unit 5: Triangles</vt:lpstr>
      <vt:lpstr>Unit 5: Triangles</vt:lpstr>
      <vt:lpstr>Unit 5: Triangles</vt:lpstr>
      <vt:lpstr>Unit 6: Quadrilaterals</vt:lpstr>
      <vt:lpstr>Unit 6: Quadrilaterals</vt:lpstr>
      <vt:lpstr>Unit 6: Quadrilaterals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One: Final Test Review</dc:title>
  <dc:creator>David Leon</dc:creator>
  <cp:lastModifiedBy>David Leon</cp:lastModifiedBy>
  <cp:revision>36</cp:revision>
  <dcterms:created xsi:type="dcterms:W3CDTF">2015-12-11T00:35:38Z</dcterms:created>
  <dcterms:modified xsi:type="dcterms:W3CDTF">2015-12-15T23:58:50Z</dcterms:modified>
</cp:coreProperties>
</file>