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18BAB-6574-40E4-A18A-08D82DFD560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ABBB2-F462-4C87-AF87-1FDD3885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1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ABBB2-F462-4C87-AF87-1FDD3885C3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85F3A09-9117-44C7-98DB-CAE84C1087D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753779F-BF1A-4807-A0A2-41EE71D388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Geometry Unit 12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6858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Slope and Midpoint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44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6248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use For midpoint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62000"/>
                <a:ext cx="8610600" cy="41910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u="sng" dirty="0" smtClean="0"/>
                  <a:t>Example</a:t>
                </a:r>
                <a:r>
                  <a:rPr lang="en-US" sz="2200" b="0" dirty="0" smtClean="0"/>
                  <a:t>: </a:t>
                </a:r>
                <a:r>
                  <a:rPr lang="en-US" sz="2200" i="1" dirty="0" smtClean="0"/>
                  <a:t>M</a:t>
                </a:r>
                <a:r>
                  <a:rPr lang="en-US" sz="2200" b="0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1" i="1" smtClean="0">
                            <a:latin typeface="Cambria Math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200" b="0" dirty="0" smtClean="0"/>
                  <a:t>, where the coordinates of </a:t>
                </a:r>
                <a:r>
                  <a:rPr lang="en-US" sz="2200" i="1" dirty="0" smtClean="0"/>
                  <a:t>A</a:t>
                </a:r>
                <a:r>
                  <a:rPr lang="en-US" sz="2200" b="0" dirty="0" smtClean="0"/>
                  <a:t> are given. Find the coordinates of </a:t>
                </a:r>
                <a:r>
                  <a:rPr lang="en-US" sz="2200" i="1" dirty="0" smtClean="0"/>
                  <a:t>B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200" b="0" dirty="0" smtClean="0"/>
                  <a:t>A: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(1</m:t>
                    </m:r>
                    <m:r>
                      <a:rPr lang="en-US" sz="2400" b="0" i="1">
                        <a:latin typeface="Cambria Math"/>
                      </a:rPr>
                      <m:t>,</m:t>
                    </m:r>
                    <m:r>
                      <a:rPr lang="en-US" sz="2400" b="0" i="1">
                        <a:latin typeface="Cambria Math"/>
                      </a:rPr>
                      <m:t>−3</m:t>
                    </m:r>
                    <m:r>
                      <a:rPr lang="en-US" sz="24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200" b="0" dirty="0" smtClean="0"/>
                  <a:t>; M: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(5,1)</m:t>
                    </m:r>
                  </m:oMath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u="sng" dirty="0" smtClean="0"/>
                  <a:t>Solution</a:t>
                </a:r>
                <a:r>
                  <a:rPr lang="en-US" sz="2400" b="0" dirty="0" smtClean="0"/>
                  <a:t>: From the equation, we have 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5,1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−3+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Separate to solve for </a:t>
                </a:r>
                <a:r>
                  <a:rPr lang="en-US" sz="2400" i="1" dirty="0" smtClean="0"/>
                  <a:t>x</a:t>
                </a:r>
                <a:r>
                  <a:rPr lang="en-US" sz="2400" b="0" dirty="0" smtClean="0"/>
                  <a:t> and </a:t>
                </a:r>
                <a:r>
                  <a:rPr lang="en-US" sz="2400" i="1" dirty="0" smtClean="0"/>
                  <a:t>y.</a:t>
                </a:r>
                <a:endParaRPr lang="en-US" sz="2400" i="1" dirty="0"/>
              </a:p>
              <a:p>
                <a:pPr>
                  <a:spcAft>
                    <a:spcPts val="1200"/>
                  </a:spcAft>
                </a:pPr>
                <a:endParaRPr lang="en-US" sz="2400" b="0" dirty="0"/>
              </a:p>
              <a:p>
                <a:pPr>
                  <a:spcAft>
                    <a:spcPts val="1200"/>
                  </a:spcAft>
                </a:pPr>
                <a:endParaRPr lang="en-US" sz="2200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62000"/>
                <a:ext cx="8610600" cy="4191000"/>
              </a:xfrm>
              <a:blipFill rotWithShape="1">
                <a:blip r:embed="rId2"/>
                <a:stretch>
                  <a:fillRect l="-1062" t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81000" y="4430568"/>
                <a:ext cx="2148272" cy="2122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u="sng" dirty="0" smtClean="0"/>
                  <a:t>For x</a:t>
                </a:r>
                <a:r>
                  <a:rPr lang="en-US" sz="2400" dirty="0" smtClean="0">
                    <a:latin typeface="Cambria Math"/>
                  </a:rPr>
                  <a:t>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5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10=1+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430568"/>
                <a:ext cx="2148272" cy="2122632"/>
              </a:xfrm>
              <a:prstGeom prst="rect">
                <a:avLst/>
              </a:prstGeom>
              <a:blipFill rotWithShape="1">
                <a:blip r:embed="rId3"/>
                <a:stretch>
                  <a:fillRect l="-4545" t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895600" y="4430568"/>
                <a:ext cx="2148272" cy="2122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u="sng" dirty="0" smtClean="0"/>
                  <a:t>For y</a:t>
                </a:r>
                <a:r>
                  <a:rPr lang="en-US" sz="2400" dirty="0" smtClean="0">
                    <a:latin typeface="Cambria Math"/>
                  </a:rPr>
                  <a:t>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−3+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2=−3+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𝒚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430568"/>
                <a:ext cx="2148272" cy="2122632"/>
              </a:xfrm>
              <a:prstGeom prst="rect">
                <a:avLst/>
              </a:prstGeom>
              <a:blipFill rotWithShape="1">
                <a:blip r:embed="rId4"/>
                <a:stretch>
                  <a:fillRect l="-4261" t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396345" y="4572000"/>
                <a:ext cx="34290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Thus, the coordinates of </a:t>
                </a:r>
                <a:r>
                  <a:rPr lang="en-US" sz="2400" b="1" i="1" dirty="0" smtClean="0"/>
                  <a:t>B</a:t>
                </a:r>
                <a:r>
                  <a:rPr lang="en-US" sz="2400" dirty="0" smtClean="0"/>
                  <a:t> are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</a:rPr>
                      <m:t>𝟗</m:t>
                    </m:r>
                    <m:r>
                      <a:rPr lang="en-US" sz="2400" b="1" i="1">
                        <a:latin typeface="Cambria Math"/>
                      </a:rPr>
                      <m:t>,</m:t>
                    </m:r>
                    <m:r>
                      <a:rPr lang="en-US" sz="2400" b="1" i="1" smtClean="0">
                        <a:latin typeface="Cambria Math"/>
                      </a:rPr>
                      <m:t>𝟓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endParaRPr lang="en-US" sz="2400" b="1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345" y="4572000"/>
                <a:ext cx="3429000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2664" t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63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83073" cy="609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Group Practice – Slopes and Midpoint</a:t>
            </a:r>
            <a:endParaRPr lang="en-US" sz="2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81000" y="1524000"/>
                <a:ext cx="4191000" cy="4876800"/>
              </a:xfrm>
            </p:spPr>
            <p:txBody>
              <a:bodyPr/>
              <a:lstStyle/>
              <a:p>
                <a:r>
                  <a:rPr lang="en-US" dirty="0" smtClean="0"/>
                  <a:t>1.)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3,5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9</m:t>
                    </m:r>
                    <m:r>
                      <a:rPr lang="en-US" b="0" i="1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−7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2600" b="0" i="1">
                        <a:latin typeface="Cambria Math"/>
                      </a:rPr>
                      <m:t>𝑀</m:t>
                    </m:r>
                    <m:r>
                      <a:rPr lang="en-US" sz="2600" b="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6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600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6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600" b="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sz="2600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600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6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600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𝑀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3+9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600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2600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600" b="0" i="1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sz="2600" b="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600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𝑀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600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sz="26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600" i="1">
                              <a:latin typeface="Cambria Math"/>
                            </a:rPr>
                            <m:t>−</m:t>
                          </m:r>
                          <m:r>
                            <a:rPr lang="en-US" sz="2600" b="1" i="1" smtClean="0">
                              <a:latin typeface="Cambria Math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81000" y="1524000"/>
                <a:ext cx="4191000" cy="4876800"/>
              </a:xfrm>
              <a:blipFill rotWithShape="1">
                <a:blip r:embed="rId2"/>
                <a:stretch>
                  <a:fillRect l="-2329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1524000"/>
                <a:ext cx="3822192" cy="4038600"/>
              </a:xfrm>
            </p:spPr>
            <p:txBody>
              <a:bodyPr/>
              <a:lstStyle/>
              <a:p>
                <a:r>
                  <a:rPr lang="en-US" dirty="0" smtClean="0"/>
                  <a:t>2.)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−1,2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𝑀</m:t>
                    </m:r>
                    <m:r>
                      <a:rPr lang="en-US" b="0" i="1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(−1)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5+2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1524000"/>
                <a:ext cx="3822192" cy="4038600"/>
              </a:xfrm>
              <a:blipFill rotWithShape="1">
                <a:blip r:embed="rId3"/>
                <a:stretch>
                  <a:fillRect l="-2552" t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04800" y="838200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Find the midpoint of the segment that </a:t>
            </a:r>
            <a:r>
              <a:rPr lang="en-US" sz="2200" dirty="0" smtClean="0"/>
              <a:t>joins the points given.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0557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83073" cy="609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Group Practice – Slopes and Midpoint</a:t>
            </a:r>
            <a:endParaRPr lang="en-US" sz="2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5800" y="1447800"/>
                <a:ext cx="6858000" cy="4876800"/>
              </a:xfrm>
            </p:spPr>
            <p:txBody>
              <a:bodyPr/>
              <a:lstStyle/>
              <a:p>
                <a:r>
                  <a:rPr lang="en-US" dirty="0" smtClean="0"/>
                  <a:t>3.)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0,4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endParaRPr lang="en-US" b="0" dirty="0"/>
              </a:p>
              <a:p>
                <a:pPr algn="ctr"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2600" b="0" i="1">
                        <a:latin typeface="Cambria Math"/>
                      </a:rPr>
                      <m:t>𝑀</m:t>
                    </m:r>
                    <m:r>
                      <a:rPr lang="en-US" sz="2600" b="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6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600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6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600" b="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sz="2600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600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6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600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𝑀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0+4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600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600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600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𝑀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600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600" b="1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1" i="1" smtClean="0">
                                  <a:latin typeface="Cambria Math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2600" b="1" i="1" smtClean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5800" y="1447800"/>
                <a:ext cx="6858000" cy="4876800"/>
              </a:xfrm>
              <a:blipFill rotWithShape="1">
                <a:blip r:embed="rId2"/>
                <a:stretch>
                  <a:fillRect l="-1422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04800" y="838200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Find the midpoint of the segment that </a:t>
            </a:r>
            <a:r>
              <a:rPr lang="en-US" sz="2200" dirty="0" smtClean="0"/>
              <a:t>joins the points given.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6467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83073" cy="609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Group Practice – Slopes and Midpoint</a:t>
            </a:r>
            <a:endParaRPr lang="en-US" sz="2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76200" y="788313"/>
                <a:ext cx="89154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Find the slope and midpoint </a:t>
                </a:r>
                <a:r>
                  <a:rPr lang="en-US" sz="2200" dirty="0"/>
                  <a:t>of the segment that </a:t>
                </a:r>
                <a:r>
                  <a:rPr lang="en-US" sz="2200" dirty="0" smtClean="0"/>
                  <a:t>joins the points given.</a:t>
                </a:r>
              </a:p>
              <a:p>
                <a:r>
                  <a:rPr lang="en-US" sz="2400" b="1" dirty="0" smtClean="0"/>
                  <a:t>4.)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−8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−5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88313"/>
                <a:ext cx="89154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094" t="-3185" r="-410" b="-14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42900" y="1905000"/>
                <a:ext cx="4191000" cy="4876800"/>
              </a:xfrm>
            </p:spPr>
            <p:txBody>
              <a:bodyPr/>
              <a:lstStyle/>
              <a:p>
                <a:r>
                  <a:rPr lang="en-US" u="sng" dirty="0" smtClean="0"/>
                  <a:t>Slope</a:t>
                </a: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𝑚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𝑚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6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(−8)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sz="26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𝑚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6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  <a:p>
                <a:pPr>
                  <a:spcAft>
                    <a:spcPts val="2400"/>
                  </a:spcAft>
                </a:pPr>
                <a:endParaRPr lang="en-US" sz="2600" dirty="0"/>
              </a:p>
            </p:txBody>
          </p:sp>
        </mc:Choice>
        <mc:Fallback>
          <p:sp>
            <p:nvSpPr>
              <p:cNvPr id="7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42900" y="1905000"/>
                <a:ext cx="4191000" cy="4876800"/>
              </a:xfrm>
              <a:blipFill rotWithShape="1">
                <a:blip r:embed="rId3"/>
                <a:stretch>
                  <a:fillRect l="-2180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1905000"/>
                <a:ext cx="3962400" cy="4419600"/>
              </a:xfrm>
            </p:spPr>
            <p:txBody>
              <a:bodyPr>
                <a:normAutofit/>
              </a:bodyPr>
              <a:lstStyle/>
              <a:p>
                <a:r>
                  <a:rPr lang="en-US" u="sng" dirty="0" smtClean="0"/>
                  <a:t>Midpoint</a:t>
                </a:r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𝑀</m:t>
                    </m:r>
                    <m:r>
                      <a:rPr lang="en-US" b="0" i="1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(−5)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−8+2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,−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i="1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1905000"/>
                <a:ext cx="3962400" cy="4419600"/>
              </a:xfrm>
              <a:blipFill rotWithShape="1">
                <a:blip r:embed="rId4"/>
                <a:stretch>
                  <a:fillRect l="-2462" t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83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83073" cy="609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Group Practice – Slopes and Midpoint</a:t>
            </a:r>
            <a:endParaRPr lang="en-US" sz="2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76200" y="788313"/>
                <a:ext cx="89154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Find the slope and midpoint </a:t>
                </a:r>
                <a:r>
                  <a:rPr lang="en-US" sz="2200" dirty="0"/>
                  <a:t>of the segment that </a:t>
                </a:r>
                <a:r>
                  <a:rPr lang="en-US" sz="2200" dirty="0" smtClean="0"/>
                  <a:t>joins the points given.</a:t>
                </a:r>
              </a:p>
              <a:p>
                <a:r>
                  <a:rPr lang="en-US" sz="2400" b="1" dirty="0"/>
                  <a:t>5</a:t>
                </a:r>
                <a:r>
                  <a:rPr lang="en-US" sz="2400" b="1" dirty="0" smtClean="0"/>
                  <a:t>.) </a:t>
                </a:r>
                <a14:m>
                  <m:oMath xmlns:m="http://schemas.openxmlformats.org/officeDocument/2006/math">
                    <m:r>
                      <a:rPr lang="en-US" sz="2400" i="1"/>
                      <m:t>(−3,4)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/>
                      <m:t>(7,8)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88313"/>
                <a:ext cx="89154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094" t="-3185" r="-410" b="-14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42900" y="1905000"/>
                <a:ext cx="4191000" cy="4876800"/>
              </a:xfrm>
            </p:spPr>
            <p:txBody>
              <a:bodyPr/>
              <a:lstStyle/>
              <a:p>
                <a:r>
                  <a:rPr lang="en-US" u="sng" dirty="0" smtClean="0"/>
                  <a:t>Slope</a:t>
                </a: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𝑚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𝑚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26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26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(−3)</m:t>
                          </m:r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𝑚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  <a:p>
                <a:pPr>
                  <a:spcAft>
                    <a:spcPts val="2400"/>
                  </a:spcAft>
                </a:pPr>
                <a:endParaRPr lang="en-US" sz="2600" dirty="0"/>
              </a:p>
            </p:txBody>
          </p:sp>
        </mc:Choice>
        <mc:Fallback>
          <p:sp>
            <p:nvSpPr>
              <p:cNvPr id="7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42900" y="1905000"/>
                <a:ext cx="4191000" cy="4876800"/>
              </a:xfrm>
              <a:blipFill rotWithShape="1">
                <a:blip r:embed="rId3"/>
                <a:stretch>
                  <a:fillRect l="-2180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1905000"/>
                <a:ext cx="3962400" cy="4419600"/>
              </a:xfrm>
            </p:spPr>
            <p:txBody>
              <a:bodyPr>
                <a:normAutofit/>
              </a:bodyPr>
              <a:lstStyle/>
              <a:p>
                <a:r>
                  <a:rPr lang="en-US" u="sng" dirty="0" smtClean="0"/>
                  <a:t>Midpoint</a:t>
                </a:r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𝑀</m:t>
                    </m:r>
                    <m:r>
                      <a:rPr lang="en-US" b="0" i="1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4+8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1905000"/>
                <a:ext cx="3962400" cy="4419600"/>
              </a:xfrm>
              <a:blipFill rotWithShape="1">
                <a:blip r:embed="rId4"/>
                <a:stretch>
                  <a:fillRect l="-2462" t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15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83073" cy="609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Group Practice – Slopes and Midpoint</a:t>
            </a:r>
            <a:endParaRPr lang="en-US" sz="2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76200" y="788313"/>
                <a:ext cx="89154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Find the slope and midpoint </a:t>
                </a:r>
                <a:r>
                  <a:rPr lang="en-US" sz="2200" dirty="0"/>
                  <a:t>of the segment that </a:t>
                </a:r>
                <a:r>
                  <a:rPr lang="en-US" sz="2200" dirty="0" smtClean="0"/>
                  <a:t>joins the points given.</a:t>
                </a:r>
              </a:p>
              <a:p>
                <a:r>
                  <a:rPr lang="en-US" sz="2400" b="1" dirty="0" smtClean="0"/>
                  <a:t>6.) </a:t>
                </a:r>
                <a14:m>
                  <m:oMath xmlns:m="http://schemas.openxmlformats.org/officeDocument/2006/math">
                    <m:r>
                      <a:rPr lang="en-US" sz="2400" i="1"/>
                      <m:t>(−7,11)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/>
                      <m:t>(1,−4)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88313"/>
                <a:ext cx="89154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094" t="-3185" r="-410" b="-14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42900" y="1905000"/>
                <a:ext cx="4191000" cy="4876800"/>
              </a:xfrm>
            </p:spPr>
            <p:txBody>
              <a:bodyPr/>
              <a:lstStyle/>
              <a:p>
                <a:r>
                  <a:rPr lang="en-US" u="sng" dirty="0" smtClean="0"/>
                  <a:t>Slope</a:t>
                </a: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𝑚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𝑚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26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6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(−7)</m:t>
                          </m:r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:endParaRPr lang="en-US" sz="2600" b="0" dirty="0" smtClean="0"/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𝑚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600" b="1" i="1" smtClean="0">
                              <a:latin typeface="Cambria Math"/>
                            </a:rPr>
                            <m:t>𝟏𝟓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  <a:p>
                <a:pPr>
                  <a:spcAft>
                    <a:spcPts val="2400"/>
                  </a:spcAft>
                </a:pPr>
                <a:endParaRPr lang="en-US" sz="2600" dirty="0"/>
              </a:p>
            </p:txBody>
          </p:sp>
        </mc:Choice>
        <mc:Fallback>
          <p:sp>
            <p:nvSpPr>
              <p:cNvPr id="7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42900" y="1905000"/>
                <a:ext cx="4191000" cy="4876800"/>
              </a:xfrm>
              <a:blipFill rotWithShape="1">
                <a:blip r:embed="rId3"/>
                <a:stretch>
                  <a:fillRect l="-2180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1905000"/>
                <a:ext cx="3962400" cy="4419600"/>
              </a:xfrm>
            </p:spPr>
            <p:txBody>
              <a:bodyPr>
                <a:normAutofit/>
              </a:bodyPr>
              <a:lstStyle/>
              <a:p>
                <a:r>
                  <a:rPr lang="en-US" u="sng" dirty="0" smtClean="0"/>
                  <a:t>Midpoint</a:t>
                </a:r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𝑀</m:t>
                    </m:r>
                    <m:r>
                      <a:rPr lang="en-US" b="0" i="1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−7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+(−4)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1905000"/>
                <a:ext cx="3962400" cy="4419600"/>
              </a:xfrm>
              <a:blipFill rotWithShape="1">
                <a:blip r:embed="rId4"/>
                <a:stretch>
                  <a:fillRect l="-2462" t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00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239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62000"/>
                <a:ext cx="8763000" cy="5791200"/>
              </a:xfrm>
            </p:spPr>
            <p:txBody>
              <a:bodyPr/>
              <a:lstStyle/>
              <a:p>
                <a:r>
                  <a:rPr lang="en-US" dirty="0" smtClean="0"/>
                  <a:t>Find the Slope of the line through the following pairs of points.</a:t>
                </a:r>
              </a:p>
              <a:p>
                <a:r>
                  <a:rPr lang="en-US" b="1" dirty="0" smtClean="0"/>
                  <a:t>1.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𝟕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𝟕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		2.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			</a:t>
                </a:r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𝟕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62000"/>
                <a:ext cx="8763000" cy="5791200"/>
              </a:xfrm>
              <a:blipFill rotWithShape="1">
                <a:blip r:embed="rId2"/>
                <a:stretch>
                  <a:fillRect l="-695" t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67855" y="1717562"/>
                <a:ext cx="2636106" cy="720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𝒎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55" y="1717562"/>
                <a:ext cx="2636106" cy="7208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724400" y="1717562"/>
                <a:ext cx="2636106" cy="720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𝒎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717562"/>
                <a:ext cx="2636106" cy="7208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86328" y="4453809"/>
                <a:ext cx="2636106" cy="720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𝒎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28" y="4453809"/>
                <a:ext cx="2636106" cy="7208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953000" y="4460762"/>
                <a:ext cx="2636106" cy="720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𝒎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460762"/>
                <a:ext cx="2636106" cy="72083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14400" y="2667000"/>
                <a:ext cx="1588897" cy="676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667000"/>
                <a:ext cx="1588897" cy="67678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715000" y="2586182"/>
                <a:ext cx="672684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586182"/>
                <a:ext cx="672684" cy="67050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949907" y="5349232"/>
                <a:ext cx="1161408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07" y="5349232"/>
                <a:ext cx="1161408" cy="67056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646056" y="5329735"/>
                <a:ext cx="1101392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056" y="5329735"/>
                <a:ext cx="1101392" cy="66947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216906" y="6031468"/>
            <a:ext cx="2341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Slope is undefined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128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2390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Slope and Midpoint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4876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u="sng" dirty="0" smtClean="0"/>
              <a:t>Content Objective</a:t>
            </a:r>
            <a:r>
              <a:rPr lang="en-US" sz="3600" dirty="0" smtClean="0"/>
              <a:t>: </a:t>
            </a:r>
            <a:r>
              <a:rPr lang="en-US" sz="3600" b="0" dirty="0" smtClean="0"/>
              <a:t>Students will be able to </a:t>
            </a:r>
            <a:r>
              <a:rPr lang="en-US" sz="3600" b="0" dirty="0" smtClean="0"/>
              <a:t>identify the slopes and midpoints of lines.</a:t>
            </a:r>
            <a:endParaRPr lang="en-US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u="sng" dirty="0" smtClean="0"/>
              <a:t>Language Objective</a:t>
            </a:r>
            <a:r>
              <a:rPr lang="en-US" sz="3600" dirty="0" smtClean="0"/>
              <a:t>: </a:t>
            </a:r>
            <a:r>
              <a:rPr lang="en-US" sz="3600" b="0" dirty="0" smtClean="0"/>
              <a:t>Students will be able to</a:t>
            </a:r>
            <a:r>
              <a:rPr lang="en-US" sz="3600" dirty="0" smtClean="0"/>
              <a:t> </a:t>
            </a:r>
            <a:r>
              <a:rPr lang="en-US" sz="3600" b="0" dirty="0" smtClean="0"/>
              <a:t>calculate the slope and midpoint of a line given two points.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29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562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Slope: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410200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Slope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0" dirty="0"/>
              <a:t>of a line is the ratio of </a:t>
            </a:r>
            <a:r>
              <a:rPr lang="en-US" sz="2400" b="0" i="1" dirty="0"/>
              <a:t>change in y</a:t>
            </a:r>
            <a:r>
              <a:rPr lang="en-US" sz="2400" b="0" dirty="0"/>
              <a:t> </a:t>
            </a:r>
          </a:p>
          <a:p>
            <a:pPr marL="45720">
              <a:spcAft>
                <a:spcPts val="1200"/>
              </a:spcAft>
            </a:pPr>
            <a:r>
              <a:rPr lang="en-US" sz="2400" b="0" dirty="0"/>
              <a:t>                                  </a:t>
            </a:r>
            <a:r>
              <a:rPr lang="en-US" sz="2400" b="0" dirty="0" smtClean="0"/>
              <a:t>     to </a:t>
            </a:r>
            <a:r>
              <a:rPr lang="en-US" sz="2400" b="0" dirty="0"/>
              <a:t>the </a:t>
            </a:r>
            <a:r>
              <a:rPr lang="en-US" sz="2400" b="0" i="1" dirty="0"/>
              <a:t>change in </a:t>
            </a:r>
            <a:r>
              <a:rPr lang="en-US" sz="2400" b="0" i="1" dirty="0" smtClean="0"/>
              <a:t>x</a:t>
            </a:r>
          </a:p>
          <a:p>
            <a:pPr marL="45720">
              <a:spcAft>
                <a:spcPts val="1200"/>
              </a:spcAft>
            </a:pPr>
            <a:endParaRPr lang="en-US" sz="2400" b="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Parallel Lines have slopes that are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Perpendicular Lines have slopes that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Positive slopes(#</a:t>
            </a:r>
            <a:r>
              <a:rPr lang="en-US" sz="2400" b="0" dirty="0" smtClean="0"/>
              <a:t>2 on the warm-up) </a:t>
            </a:r>
            <a:r>
              <a:rPr lang="en-US" sz="2400" dirty="0" smtClean="0"/>
              <a:t>rise</a:t>
            </a:r>
            <a:r>
              <a:rPr lang="en-US" sz="2400" b="0" dirty="0" smtClean="0"/>
              <a:t> to the right.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Negative slopes (#</a:t>
            </a:r>
            <a:r>
              <a:rPr lang="en-US" sz="2400" b="0" dirty="0" smtClean="0"/>
              <a:t>1 </a:t>
            </a:r>
            <a:r>
              <a:rPr lang="en-US" sz="2400" b="0" dirty="0"/>
              <a:t>on the warm-up)</a:t>
            </a:r>
            <a:r>
              <a:rPr lang="en-US" sz="2400" b="0" dirty="0" smtClean="0"/>
              <a:t> </a:t>
            </a:r>
            <a:r>
              <a:rPr lang="en-US" sz="2400" dirty="0" smtClean="0"/>
              <a:t>fall</a:t>
            </a:r>
            <a:r>
              <a:rPr lang="en-US" sz="2400" b="0" dirty="0" smtClean="0"/>
              <a:t> </a:t>
            </a:r>
            <a:r>
              <a:rPr lang="en-US" sz="2400" b="0" dirty="0"/>
              <a:t>to the </a:t>
            </a:r>
            <a:r>
              <a:rPr lang="en-US" sz="2400" b="0" dirty="0" smtClean="0"/>
              <a:t>right.</a:t>
            </a:r>
            <a:endParaRPr lang="en-US" sz="2400" b="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4" name="Rectangle 3"/>
          <p:cNvSpPr/>
          <p:nvPr/>
        </p:nvSpPr>
        <p:spPr>
          <a:xfrm>
            <a:off x="136236" y="1558943"/>
            <a:ext cx="3497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(vertical change, or </a:t>
            </a:r>
            <a:r>
              <a:rPr lang="en-US" sz="2400" i="1" dirty="0"/>
              <a:t>rise</a:t>
            </a:r>
            <a:r>
              <a:rPr lang="en-US" dirty="0"/>
              <a:t>)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533" y="2052935"/>
            <a:ext cx="3840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en-US" sz="2400" dirty="0"/>
              <a:t>(horizontal change, or </a:t>
            </a:r>
            <a:r>
              <a:rPr lang="en-US" sz="2400" i="1" dirty="0"/>
              <a:t>run</a:t>
            </a:r>
            <a:r>
              <a:rPr lang="en-US" sz="2400" dirty="0"/>
              <a:t>).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81601" y="2791997"/>
            <a:ext cx="1066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2400" b="1" dirty="0" smtClean="0"/>
              <a:t>Equal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546632" y="3348335"/>
                <a:ext cx="32925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" indent="0">
                  <a:buNone/>
                </a:pPr>
                <a:r>
                  <a:rPr lang="en-US" sz="2400" b="1" dirty="0"/>
                  <a:t>h</a:t>
                </a:r>
                <a:r>
                  <a:rPr lang="en-US" sz="2400" b="1" dirty="0" smtClean="0"/>
                  <a:t>ave a product of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</a:rPr>
                      <m:t>−</m:t>
                    </m:r>
                    <m:r>
                      <a:rPr lang="en-US" sz="2400" b="1" i="1" dirty="0" smtClean="0">
                        <a:latin typeface="Cambria Math"/>
                      </a:rPr>
                      <m:t>𝟏</m:t>
                    </m:r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632" y="3348335"/>
                <a:ext cx="3292568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481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562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Slope: Continued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838200"/>
                <a:ext cx="8610600" cy="5334000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b="0" dirty="0" smtClean="0"/>
                  <a:t>From the warm-up, you noticed something about the answers for problems 3 and 4.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 </a:t>
                </a:r>
                <a:r>
                  <a:rPr lang="en-US" sz="2400" dirty="0" smtClean="0"/>
                  <a:t>3</a:t>
                </a:r>
                <a:r>
                  <a:rPr lang="en-US" sz="2400" dirty="0"/>
                  <a:t>.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𝟏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𝟔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𝟒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𝟔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			4.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𝟑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𝟑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𝟕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:endParaRPr lang="en-US" sz="2400" dirty="0"/>
              </a:p>
              <a:p>
                <a:pPr>
                  <a:spcAft>
                    <a:spcPts val="1200"/>
                  </a:spcAft>
                </a:pPr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:endParaRPr lang="en-US" sz="2400" dirty="0"/>
              </a:p>
              <a:p>
                <a:endParaRPr lang="en-US" sz="2400" b="0" dirty="0" smtClean="0"/>
              </a:p>
              <a:p>
                <a:r>
                  <a:rPr lang="en-US" sz="2400" b="0" dirty="0" smtClean="0"/>
                  <a:t>On </a:t>
                </a:r>
                <a:r>
                  <a:rPr lang="en-US" sz="2400" b="0" dirty="0" smtClean="0"/>
                  <a:t>the two graphs provided, graph the points given </a:t>
                </a:r>
                <a:r>
                  <a:rPr lang="en-US" sz="2400" b="0" dirty="0" smtClean="0"/>
                  <a:t>of </a:t>
                </a:r>
                <a:r>
                  <a:rPr lang="en-US" sz="2400" b="0" dirty="0" smtClean="0"/>
                  <a:t>these two problems</a:t>
                </a:r>
                <a:r>
                  <a:rPr lang="en-US" sz="2400" b="0" dirty="0" smtClean="0"/>
                  <a:t>. </a:t>
                </a:r>
                <a:r>
                  <a:rPr lang="en-US" sz="2400" b="0" dirty="0"/>
                  <a:t>Name the kind of line the points make.</a:t>
                </a:r>
              </a:p>
              <a:p>
                <a:pPr>
                  <a:spcAft>
                    <a:spcPts val="1200"/>
                  </a:spcAft>
                </a:pPr>
                <a:endParaRPr lang="en-US" sz="2400" b="0" dirty="0"/>
              </a:p>
              <a:p>
                <a:pPr>
                  <a:spcAft>
                    <a:spcPts val="1200"/>
                  </a:spcAft>
                </a:pPr>
                <a:endParaRPr lang="en-US" sz="2400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838200"/>
                <a:ext cx="8610600" cy="5334000"/>
              </a:xfrm>
              <a:blipFill rotWithShape="1">
                <a:blip r:embed="rId2"/>
                <a:stretch>
                  <a:fillRect l="-106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04800" y="2454917"/>
                <a:ext cx="2636106" cy="720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𝒎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54917"/>
                <a:ext cx="2636106" cy="7208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971472" y="2461870"/>
                <a:ext cx="2636106" cy="720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𝒎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472" y="2461870"/>
                <a:ext cx="2636106" cy="7208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968379" y="3291832"/>
                <a:ext cx="1161408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379" y="3291832"/>
                <a:ext cx="1161408" cy="6705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664528" y="3272335"/>
                <a:ext cx="1101392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528" y="3272335"/>
                <a:ext cx="1101392" cy="6694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978399" y="3962400"/>
            <a:ext cx="2341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Slope is undefined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969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05666" y="1289194"/>
            <a:ext cx="4132065" cy="3822412"/>
            <a:chOff x="105666" y="1441594"/>
            <a:chExt cx="4132065" cy="3822412"/>
          </a:xfrm>
        </p:grpSpPr>
        <p:grpSp>
          <p:nvGrpSpPr>
            <p:cNvPr id="6" name="Group 5"/>
            <p:cNvGrpSpPr/>
            <p:nvPr/>
          </p:nvGrpSpPr>
          <p:grpSpPr>
            <a:xfrm>
              <a:off x="105666" y="1441594"/>
              <a:ext cx="4132065" cy="3822412"/>
              <a:chOff x="96982" y="762000"/>
              <a:chExt cx="4132065" cy="382241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982" y="762000"/>
                <a:ext cx="4132065" cy="38224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5" name="Straight Connector 4"/>
              <p:cNvCxnSpPr/>
              <p:nvPr/>
            </p:nvCxnSpPr>
            <p:spPr>
              <a:xfrm>
                <a:off x="2133600" y="35814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05916" y="3569855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886916" y="3587606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344116" y="3569855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 flipH="1">
              <a:off x="1761284" y="4032394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1761284" y="3727594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761284" y="3498994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761284" y="3270394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1731266" y="3041794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747430" y="2813194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747430" y="2584594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1728957" y="2355994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1731266" y="2103436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562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Slope: Continued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744" y="762000"/>
                <a:ext cx="3265055" cy="5334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3</a:t>
                </a:r>
                <a:r>
                  <a:rPr lang="en-US" sz="2400" b="0" dirty="0" smtClean="0"/>
                  <a:t>.)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𝟏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𝟔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𝟒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𝟔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	</a:t>
                </a:r>
                <a:endParaRPr lang="en-US" sz="2400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744" y="762000"/>
                <a:ext cx="3265055" cy="533400"/>
              </a:xfrm>
              <a:blipFill rotWithShape="1">
                <a:blip r:embed="rId4"/>
                <a:stretch>
                  <a:fillRect l="-2799" t="-795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611255" y="720436"/>
                <a:ext cx="3923145" cy="5687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en-US" sz="2400" b="0" dirty="0" smtClean="0"/>
                  <a:t>4</a:t>
                </a:r>
                <a:r>
                  <a:rPr lang="en-US" sz="2400" b="0" dirty="0" smtClean="0"/>
                  <a:t>.)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𝟑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𝟑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𝟕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255" y="720436"/>
                <a:ext cx="3923145" cy="568758"/>
              </a:xfrm>
              <a:prstGeom prst="rect">
                <a:avLst/>
              </a:prstGeom>
              <a:blipFill rotWithShape="1">
                <a:blip r:embed="rId5"/>
                <a:stretch>
                  <a:fillRect l="-2329" t="-7527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4572000" y="1302182"/>
            <a:ext cx="4132065" cy="3822412"/>
            <a:chOff x="96982" y="762000"/>
            <a:chExt cx="4132065" cy="3822412"/>
          </a:xfrm>
        </p:grpSpPr>
        <p:grpSp>
          <p:nvGrpSpPr>
            <p:cNvPr id="33" name="Group 32"/>
            <p:cNvGrpSpPr/>
            <p:nvPr/>
          </p:nvGrpSpPr>
          <p:grpSpPr>
            <a:xfrm>
              <a:off x="96982" y="762000"/>
              <a:ext cx="4132065" cy="3822412"/>
              <a:chOff x="96982" y="762000"/>
              <a:chExt cx="4132065" cy="3822412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982" y="762000"/>
                <a:ext cx="4132065" cy="38224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44" name="Straight Connector 43"/>
              <p:cNvCxnSpPr/>
              <p:nvPr/>
            </p:nvCxnSpPr>
            <p:spPr>
              <a:xfrm>
                <a:off x="2133600" y="35814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438400" y="3569855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733964" y="35814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038764" y="3569855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352800" y="3569855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 flipH="1">
              <a:off x="1752600" y="3352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1752600" y="30480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1752600" y="28194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1752600" y="2590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722582" y="2362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738746" y="21336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1738746" y="19050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1720273" y="16764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722582" y="1423842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2133599" y="2590800"/>
            <a:ext cx="1219201" cy="81540"/>
            <a:chOff x="2133599" y="3009900"/>
            <a:chExt cx="1219201" cy="81540"/>
          </a:xfrm>
        </p:grpSpPr>
        <p:sp>
          <p:nvSpPr>
            <p:cNvPr id="50" name="Oval 49"/>
            <p:cNvSpPr/>
            <p:nvPr/>
          </p:nvSpPr>
          <p:spPr>
            <a:xfrm>
              <a:off x="3276600" y="30099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endCxn id="50" idx="6"/>
            </p:cNvCxnSpPr>
            <p:nvPr/>
          </p:nvCxnSpPr>
          <p:spPr>
            <a:xfrm flipV="1">
              <a:off x="2171699" y="3048000"/>
              <a:ext cx="1181101" cy="53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2133599" y="301524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132782" y="2355994"/>
            <a:ext cx="88900" cy="1028700"/>
            <a:chOff x="7132782" y="2508394"/>
            <a:chExt cx="88900" cy="1028700"/>
          </a:xfrm>
        </p:grpSpPr>
        <p:sp>
          <p:nvSpPr>
            <p:cNvPr id="51" name="Oval 50"/>
            <p:cNvSpPr/>
            <p:nvPr/>
          </p:nvSpPr>
          <p:spPr>
            <a:xfrm>
              <a:off x="7132782" y="3460894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145482" y="2508394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2" idx="0"/>
              <a:endCxn id="51" idx="0"/>
            </p:cNvCxnSpPr>
            <p:nvPr/>
          </p:nvCxnSpPr>
          <p:spPr>
            <a:xfrm flipH="1">
              <a:off x="7170882" y="2508394"/>
              <a:ext cx="12700" cy="9525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135684" y="52578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Conclusion:</a:t>
            </a:r>
            <a:r>
              <a:rPr lang="en-US" sz="2400" dirty="0"/>
              <a:t> ____________ lines have a slope of ____ and _____________ lines have an _____________ slope.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286000" y="5211633"/>
            <a:ext cx="15794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Horizontal</a:t>
            </a:r>
            <a:endParaRPr lang="en-US" sz="2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Rectangle 65"/>
              <p:cNvSpPr/>
              <p:nvPr/>
            </p:nvSpPr>
            <p:spPr>
              <a:xfrm>
                <a:off x="7086600" y="5253335"/>
                <a:ext cx="5426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253335"/>
                <a:ext cx="54263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554181" y="5624838"/>
            <a:ext cx="15794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Vertical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648200" y="5634335"/>
            <a:ext cx="15794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undefined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2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66" grpId="0"/>
      <p:bldP spid="67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048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Midpoint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14400"/>
                <a:ext cx="8610600" cy="5562600"/>
              </a:xfrm>
            </p:spPr>
            <p:txBody>
              <a:bodyPr>
                <a:normAutofit lnSpcReduction="10000"/>
              </a:bodyPr>
              <a:lstStyle/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b="0" dirty="0" smtClean="0"/>
                  <a:t>As a reminder, the </a:t>
                </a:r>
                <a:r>
                  <a:rPr lang="en-US" sz="2400" dirty="0" smtClean="0"/>
                  <a:t>Midpoint</a:t>
                </a:r>
                <a:r>
                  <a:rPr lang="en-US" sz="2400" b="0" dirty="0" smtClean="0"/>
                  <a:t> </a:t>
                </a:r>
                <a:r>
                  <a:rPr lang="en-US" sz="2400" b="0" dirty="0" smtClean="0"/>
                  <a:t>of a line segment is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endParaRPr lang="en-US" sz="2400" b="0" dirty="0"/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endParaRPr lang="en-US" sz="2400" b="0" dirty="0" smtClean="0"/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b="0" dirty="0" smtClean="0"/>
                  <a:t>We can calculate the value of this midpoint if we have the values of the endpoints.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b="0" u="sng" dirty="0" smtClean="0"/>
                  <a:t>Ex</a:t>
                </a:r>
                <a:r>
                  <a:rPr lang="en-US" sz="2400" b="0" dirty="0" smtClean="0"/>
                  <a:t>: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b="0" dirty="0" smtClean="0"/>
                  <a:t>, then the value of M will be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 smtClean="0"/>
              </a:p>
              <a:p>
                <a:pPr algn="ctr">
                  <a:spcAft>
                    <a:spcPts val="1200"/>
                  </a:spcAft>
                </a:pPr>
                <a:r>
                  <a:rPr lang="en-US" sz="2400" b="0" dirty="0" smtClean="0"/>
                  <a:t>The average of the values of A and B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u="sng" dirty="0" smtClean="0"/>
                  <a:t>Key Question</a:t>
                </a:r>
                <a:r>
                  <a:rPr lang="en-US" sz="2400" b="0" dirty="0" smtClean="0"/>
                  <a:t>: Could this idea also be used to find the midpoint of two points on the (x,y) – coordinate plane?</a:t>
                </a:r>
                <a:endParaRPr lang="en-US" sz="2400" b="0" dirty="0"/>
              </a:p>
              <a:p>
                <a:pPr>
                  <a:spcAft>
                    <a:spcPts val="1200"/>
                  </a:spcAft>
                </a:pPr>
                <a:endParaRPr lang="en-US" sz="2400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14400"/>
                <a:ext cx="8610600" cy="5562600"/>
              </a:xfrm>
              <a:blipFill rotWithShape="1">
                <a:blip r:embed="rId2"/>
                <a:stretch>
                  <a:fillRect l="-1062" t="-1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98318" y="1371600"/>
                <a:ext cx="46308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</a:t>
                </a:r>
                <a:r>
                  <a:rPr lang="en-US" sz="2400" dirty="0" smtClean="0"/>
                  <a:t> point M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𝐴𝑀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𝑀𝐵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18" y="1371600"/>
                <a:ext cx="463088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974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496453" y="2099402"/>
            <a:ext cx="5701122" cy="567598"/>
            <a:chOff x="845127" y="4800600"/>
            <a:chExt cx="6296891" cy="620202"/>
          </a:xfrm>
        </p:grpSpPr>
        <p:grpSp>
          <p:nvGrpSpPr>
            <p:cNvPr id="8" name="Group 7"/>
            <p:cNvGrpSpPr/>
            <p:nvPr/>
          </p:nvGrpSpPr>
          <p:grpSpPr>
            <a:xfrm>
              <a:off x="1198418" y="4800600"/>
              <a:ext cx="5562600" cy="76200"/>
              <a:chOff x="1257300" y="2171700"/>
              <a:chExt cx="5562600" cy="76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95400" y="2209800"/>
                <a:ext cx="54864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>
                <a:off x="6743700" y="21717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257300" y="21717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Oval 9"/>
            <p:cNvSpPr/>
            <p:nvPr/>
          </p:nvSpPr>
          <p:spPr>
            <a:xfrm>
              <a:off x="3887353" y="48133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45127" y="4800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84818" y="4800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34953" y="4849091"/>
              <a:ext cx="457200" cy="571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M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198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248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Midpoint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14400"/>
                <a:ext cx="8610600" cy="56388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u="sng" dirty="0" smtClean="0"/>
                  <a:t>Theorem 13-5</a:t>
                </a:r>
                <a:r>
                  <a:rPr lang="en-US" sz="2400" b="0" dirty="0" smtClean="0"/>
                  <a:t>: The midpoint of the segment that joins points </a:t>
                </a:r>
                <a:r>
                  <a:rPr lang="en-US" sz="2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b="0" dirty="0"/>
                  <a:t>) and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b="0" dirty="0"/>
                  <a:t>)</a:t>
                </a:r>
                <a:r>
                  <a:rPr lang="en-US" sz="2400" b="0" dirty="0" smtClean="0"/>
                  <a:t> is the point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u="sng" dirty="0" smtClean="0"/>
                  <a:t>Example 1</a:t>
                </a:r>
                <a:r>
                  <a:rPr lang="en-US" sz="2400" b="0" dirty="0" smtClean="0"/>
                  <a:t>: Find the midpoint of th</a:t>
                </a:r>
                <a:r>
                  <a:rPr lang="en-US" sz="2400" b="0" dirty="0" smtClean="0"/>
                  <a:t>e segment that joins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(−11,3)</m:t>
                    </m:r>
                  </m:oMath>
                </a14:m>
                <a:r>
                  <a:rPr lang="en-US" sz="2400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(8,−7)</m:t>
                    </m:r>
                  </m:oMath>
                </a14:m>
                <a:r>
                  <a:rPr lang="en-US" sz="2400" b="0" dirty="0" smtClean="0"/>
                  <a:t>.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u="sng" dirty="0" smtClean="0"/>
                  <a:t>Solution</a:t>
                </a:r>
                <a:r>
                  <a:rPr lang="en-US" sz="2400" b="0" dirty="0" smtClean="0"/>
                  <a:t>: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𝑀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8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𝑀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200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2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/>
                                </a:rPr>
                                <m:t>−11</m:t>
                              </m:r>
                              <m:r>
                                <a:rPr lang="en-US" sz="2200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sz="22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200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2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200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(−7)</m:t>
                              </m:r>
                            </m:num>
                            <m:den>
                              <m:r>
                                <a:rPr lang="en-US" sz="22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>
                          <a:latin typeface="Cambria Math"/>
                        </a:rPr>
                        <m:t>𝑀</m:t>
                      </m:r>
                      <m:r>
                        <a:rPr lang="en-US" sz="22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200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2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2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200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2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/>
                                </a:rPr>
                                <m:t>−4</m:t>
                              </m:r>
                            </m:num>
                            <m:den>
                              <m:r>
                                <a:rPr lang="en-US" sz="22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200" b="1" i="1">
                              <a:latin typeface="Cambria Math"/>
                            </a:rPr>
                            <m:t>, 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:pPr>
                  <a:spcAft>
                    <a:spcPts val="1200"/>
                  </a:spcAft>
                </a:pPr>
                <a:endParaRPr lang="en-US" sz="2400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14400"/>
                <a:ext cx="8610600" cy="5638800"/>
              </a:xfrm>
              <a:blipFill rotWithShape="1">
                <a:blip r:embed="rId2"/>
                <a:stretch>
                  <a:fillRect l="-1062" t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73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782"/>
            <a:ext cx="5791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81000" y="1371600"/>
                <a:ext cx="4191000" cy="4876800"/>
              </a:xfrm>
            </p:spPr>
            <p:txBody>
              <a:bodyPr/>
              <a:lstStyle/>
              <a:p>
                <a:r>
                  <a:rPr lang="en-US" dirty="0" smtClean="0"/>
                  <a:t>2.)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2,1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8</m:t>
                    </m:r>
                    <m:r>
                      <a:rPr lang="en-US" b="0" i="1">
                        <a:latin typeface="Cambria Math"/>
                      </a:rPr>
                      <m:t>,−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2600" b="0" i="1">
                        <a:latin typeface="Cambria Math"/>
                      </a:rPr>
                      <m:t>𝑀</m:t>
                    </m:r>
                    <m:r>
                      <a:rPr lang="en-US" sz="2600" b="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6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600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6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600" b="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sz="2600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600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6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600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6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600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𝑀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2+8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600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600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600" b="0" i="1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2600" b="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600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>
                          <a:latin typeface="Cambria Math"/>
                        </a:rPr>
                        <m:t>𝑀</m:t>
                      </m:r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600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>
                                  <a:latin typeface="Cambria Math"/>
                                </a:rPr>
                                <m:t>−4</m:t>
                              </m:r>
                            </m:num>
                            <m:den>
                              <m:r>
                                <a:rPr lang="en-US" sz="2600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6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6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600" i="1">
                              <a:latin typeface="Cambria Math"/>
                            </a:rPr>
                            <m:t>−</m:t>
                          </m:r>
                          <m:r>
                            <a:rPr lang="en-US" sz="2600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81000" y="1371600"/>
                <a:ext cx="4191000" cy="4876800"/>
              </a:xfrm>
              <a:blipFill rotWithShape="1">
                <a:blip r:embed="rId2"/>
                <a:stretch>
                  <a:fillRect l="-2329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1371600"/>
                <a:ext cx="3822192" cy="5257800"/>
              </a:xfrm>
            </p:spPr>
            <p:txBody>
              <a:bodyPr/>
              <a:lstStyle/>
              <a:p>
                <a:r>
                  <a:rPr lang="en-US" dirty="0" smtClean="0"/>
                  <a:t>3.)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5,1</m:t>
                    </m:r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𝑀</m:t>
                    </m:r>
                    <m:r>
                      <a:rPr lang="en-US" b="0" i="1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3+1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1371600"/>
                <a:ext cx="3822192" cy="5257800"/>
              </a:xfrm>
              <a:blipFill rotWithShape="1">
                <a:blip r:embed="rId3"/>
                <a:stretch>
                  <a:fillRect l="-2552" t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04800" y="697345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Find the midpoint of the segment that </a:t>
            </a:r>
            <a:r>
              <a:rPr lang="en-US" sz="2200" dirty="0" smtClean="0"/>
              <a:t>joins the points given.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408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477</TotalTime>
  <Words>1544</Words>
  <Application>Microsoft Office PowerPoint</Application>
  <PresentationFormat>On-screen Show (4:3)</PresentationFormat>
  <Paragraphs>159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Geometry Unit 12</vt:lpstr>
      <vt:lpstr>Warm-Up</vt:lpstr>
      <vt:lpstr>Slope and Midpoint</vt:lpstr>
      <vt:lpstr>Slope: Recap</vt:lpstr>
      <vt:lpstr>Slope: Continued</vt:lpstr>
      <vt:lpstr>Slope: Continued</vt:lpstr>
      <vt:lpstr>Midpoint</vt:lpstr>
      <vt:lpstr>The Midpoint Formula</vt:lpstr>
      <vt:lpstr>Practice</vt:lpstr>
      <vt:lpstr>Other use For midpoint</vt:lpstr>
      <vt:lpstr>Group Practice – Slopes and Midpoint</vt:lpstr>
      <vt:lpstr>Group Practice – Slopes and Midpoint</vt:lpstr>
      <vt:lpstr>Group Practice – Slopes and Midpoint</vt:lpstr>
      <vt:lpstr>Group Practice – Slopes and Midpoint</vt:lpstr>
      <vt:lpstr>Group Practice – Slopes and Midpoint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12</dc:title>
  <dc:creator>David Leon</dc:creator>
  <cp:lastModifiedBy>David Leon</cp:lastModifiedBy>
  <cp:revision>47</cp:revision>
  <dcterms:created xsi:type="dcterms:W3CDTF">2016-04-24T21:00:23Z</dcterms:created>
  <dcterms:modified xsi:type="dcterms:W3CDTF">2016-04-26T01:13:50Z</dcterms:modified>
</cp:coreProperties>
</file>