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3" r:id="rId4"/>
    <p:sldId id="272" r:id="rId5"/>
    <p:sldId id="258" r:id="rId6"/>
    <p:sldId id="259" r:id="rId7"/>
    <p:sldId id="261" r:id="rId8"/>
    <p:sldId id="260" r:id="rId9"/>
    <p:sldId id="266" r:id="rId10"/>
    <p:sldId id="262" r:id="rId11"/>
    <p:sldId id="263" r:id="rId12"/>
    <p:sldId id="264" r:id="rId13"/>
    <p:sldId id="265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3A1869C-B9A1-4E01-B4BE-A41B66BFE7F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32DC21-38AA-427C-868B-BE0381E6C52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869C-B9A1-4E01-B4BE-A41B66BFE7F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C21-38AA-427C-868B-BE0381E6C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869C-B9A1-4E01-B4BE-A41B66BFE7F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532DC21-38AA-427C-868B-BE0381E6C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869C-B9A1-4E01-B4BE-A41B66BFE7F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C21-38AA-427C-868B-BE0381E6C5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A1869C-B9A1-4E01-B4BE-A41B66BFE7F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532DC21-38AA-427C-868B-BE0381E6C5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869C-B9A1-4E01-B4BE-A41B66BFE7F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C21-38AA-427C-868B-BE0381E6C5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869C-B9A1-4E01-B4BE-A41B66BFE7F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C21-38AA-427C-868B-BE0381E6C5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869C-B9A1-4E01-B4BE-A41B66BFE7F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C21-38AA-427C-868B-BE0381E6C52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869C-B9A1-4E01-B4BE-A41B66BFE7F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C21-38AA-427C-868B-BE0381E6C5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869C-B9A1-4E01-B4BE-A41B66BFE7F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32DC21-38AA-427C-868B-BE0381E6C5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1869C-B9A1-4E01-B4BE-A41B66BFE7F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DC21-38AA-427C-868B-BE0381E6C5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3A1869C-B9A1-4E01-B4BE-A41B66BFE7FD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532DC21-38AA-427C-868B-BE0381E6C5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6.png"/><Relationship Id="rId7" Type="http://schemas.openxmlformats.org/officeDocument/2006/relationships/image" Target="../media/image38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7.png"/><Relationship Id="rId5" Type="http://schemas.openxmlformats.org/officeDocument/2006/relationships/image" Target="../media/image60.png"/><Relationship Id="rId4" Type="http://schemas.openxmlformats.org/officeDocument/2006/relationships/image" Target="../media/image5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41.png"/><Relationship Id="rId7" Type="http://schemas.openxmlformats.org/officeDocument/2006/relationships/image" Target="../media/image43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2.png"/><Relationship Id="rId5" Type="http://schemas.openxmlformats.org/officeDocument/2006/relationships/image" Target="../media/image60.png"/><Relationship Id="rId4" Type="http://schemas.openxmlformats.org/officeDocument/2006/relationships/image" Target="../media/image5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11" Type="http://schemas.openxmlformats.org/officeDocument/2006/relationships/image" Target="../media/image120.png"/><Relationship Id="rId5" Type="http://schemas.openxmlformats.org/officeDocument/2006/relationships/image" Target="../media/image60.png"/><Relationship Id="rId10" Type="http://schemas.openxmlformats.org/officeDocument/2006/relationships/image" Target="../media/image110.png"/><Relationship Id="rId4" Type="http://schemas.openxmlformats.org/officeDocument/2006/relationships/image" Target="../media/image54.png"/><Relationship Id="rId9" Type="http://schemas.openxmlformats.org/officeDocument/2006/relationships/image" Target="../media/image8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7400"/>
            <a:ext cx="1981200" cy="1828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Slope of a Line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Unit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308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1024129"/>
          </a:xfrm>
        </p:spPr>
        <p:txBody>
          <a:bodyPr/>
          <a:lstStyle/>
          <a:p>
            <a:r>
              <a:rPr lang="en-US" dirty="0" smtClean="0"/>
              <a:t>As a reminder, </a:t>
            </a:r>
            <a:r>
              <a:rPr lang="en-US" b="1" dirty="0"/>
              <a:t>Parallel Lines </a:t>
            </a:r>
            <a:r>
              <a:rPr lang="en-US" dirty="0"/>
              <a:t>( ll lines) are coplanar lines </a:t>
            </a:r>
            <a:r>
              <a:rPr lang="en-US" dirty="0" smtClean="0"/>
              <a:t>that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Lines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929909" y="2878655"/>
                <a:ext cx="20042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Notation: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𝒍</m:t>
                    </m:r>
                    <m:r>
                      <a:rPr lang="en-US" sz="2400" b="1" i="1" smtClean="0">
                        <a:latin typeface="Cambria Math"/>
                      </a:rPr>
                      <m:t> ‖ </m:t>
                    </m:r>
                    <m:r>
                      <a:rPr lang="en-US" sz="2400" b="1" i="1" smtClean="0">
                        <a:latin typeface="Cambria Math"/>
                      </a:rPr>
                      <m:t>𝒏</m:t>
                    </m:r>
                  </m:oMath>
                </a14:m>
                <a:endParaRPr lang="en-US" sz="2400" b="1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909" y="2878655"/>
                <a:ext cx="2004291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2736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279013" y="2823516"/>
            <a:ext cx="4191000" cy="1710484"/>
            <a:chOff x="381000" y="3276600"/>
            <a:chExt cx="3429000" cy="1219200"/>
          </a:xfrm>
        </p:grpSpPr>
        <p:sp>
          <p:nvSpPr>
            <p:cNvPr id="16" name="Parallelogram 15"/>
            <p:cNvSpPr/>
            <p:nvPr/>
          </p:nvSpPr>
          <p:spPr>
            <a:xfrm>
              <a:off x="381000" y="3276600"/>
              <a:ext cx="3429000" cy="1219200"/>
            </a:xfrm>
            <a:prstGeom prst="parallelogram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800100" y="3581400"/>
              <a:ext cx="25908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09600" y="4114800"/>
              <a:ext cx="25908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62000" y="3833174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n</a:t>
              </a:r>
              <a:endParaRPr lang="en-US" i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52945" y="3344349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l</a:t>
              </a:r>
              <a:endParaRPr lang="en-US" i="1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47453" y="4876799"/>
            <a:ext cx="86540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Key Question</a:t>
            </a:r>
            <a:r>
              <a:rPr lang="en-US" sz="2000" dirty="0" smtClean="0"/>
              <a:t>: From the image given, and from what you know about slopes, can you determine the relationship between the slopes of parallel lines?</a:t>
            </a:r>
            <a:r>
              <a:rPr lang="en-US" sz="2000" b="1" dirty="0"/>
              <a:t> </a:t>
            </a:r>
            <a:r>
              <a:rPr lang="en-US" sz="2000" dirty="0" smtClean="0"/>
              <a:t>Discuss this question in your groups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85800" y="2114490"/>
            <a:ext cx="19670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do not intersect.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643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266066" y="1747062"/>
                <a:ext cx="8407893" cy="3151335"/>
              </a:xfrm>
            </p:spPr>
            <p:txBody>
              <a:bodyPr/>
              <a:lstStyle/>
              <a:p>
                <a:r>
                  <a:rPr lang="en-US" b="1" u="sng" dirty="0" smtClean="0"/>
                  <a:t>Theorem 13-3</a:t>
                </a:r>
                <a:r>
                  <a:rPr lang="en-US" dirty="0" smtClean="0"/>
                  <a:t>: Two nonvertical lines are parallel if and only </a:t>
                </a:r>
                <a:r>
                  <a:rPr lang="en-US" dirty="0" smtClean="0"/>
                  <a:t>if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endParaRPr lang="en-US" b="1" u="sng" dirty="0" smtClean="0"/>
              </a:p>
              <a:p>
                <a:pPr marL="45720" indent="0">
                  <a:buNone/>
                </a:pPr>
                <a:r>
                  <a:rPr lang="en-US" b="1" u="sng" dirty="0" smtClean="0"/>
                  <a:t>Given</a:t>
                </a:r>
                <a:r>
                  <a:rPr lang="en-US" dirty="0" smtClean="0"/>
                  <a:t>: Two nonvertical parallel </a:t>
                </a:r>
                <a:r>
                  <a:rPr lang="en-US" dirty="0" smtClean="0"/>
                  <a:t>lines,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𝒍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0" smtClean="0">
                        <a:latin typeface="Cambria Math"/>
                      </a:rPr>
                      <m:t>𝐚𝐧𝐝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𝒏</m:t>
                    </m:r>
                  </m:oMath>
                </a14:m>
                <a:r>
                  <a:rPr lang="en-US" dirty="0" smtClean="0"/>
                  <a:t>, with </a:t>
                </a:r>
                <a:r>
                  <a:rPr lang="en-US" dirty="0" smtClean="0"/>
                  <a:t>slopes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 smtClean="0"/>
                  <a:t> respectively.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b="1" u="sng" dirty="0" smtClean="0"/>
                  <a:t>Then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endParaRPr lang="en-US" b="1" dirty="0"/>
              </a:p>
              <a:p>
                <a:pPr marL="4572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6066" y="1747062"/>
                <a:ext cx="8407893" cy="3151335"/>
              </a:xfrm>
              <a:blipFill rotWithShape="1">
                <a:blip r:embed="rId2"/>
                <a:stretch>
                  <a:fillRect l="-218" t="-9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Slopes in Parallel Lines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195782" y="4022310"/>
            <a:ext cx="4191000" cy="1710484"/>
            <a:chOff x="381000" y="3276600"/>
            <a:chExt cx="3429000" cy="1219200"/>
          </a:xfrm>
        </p:grpSpPr>
        <p:sp>
          <p:nvSpPr>
            <p:cNvPr id="11" name="Parallelogram 10"/>
            <p:cNvSpPr/>
            <p:nvPr/>
          </p:nvSpPr>
          <p:spPr>
            <a:xfrm>
              <a:off x="381000" y="3276600"/>
              <a:ext cx="3429000" cy="1219200"/>
            </a:xfrm>
            <a:prstGeom prst="parallelogram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800100" y="3684211"/>
              <a:ext cx="25908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609600" y="4206746"/>
              <a:ext cx="25908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62000" y="392512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n</a:t>
              </a:r>
              <a:endParaRPr lang="en-US" i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52945" y="344716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l</a:t>
              </a:r>
              <a:endParaRPr lang="en-US" i="1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638963" y="4151344"/>
                <a:ext cx="13046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Slope: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963" y="4151344"/>
                <a:ext cx="1304636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420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406130" y="4932155"/>
                <a:ext cx="13046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Slope: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130" y="4932155"/>
                <a:ext cx="1304636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420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457200" y="2133600"/>
            <a:ext cx="2619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their slopes are equal.</a:t>
            </a:r>
          </a:p>
        </p:txBody>
      </p:sp>
    </p:spTree>
    <p:extLst>
      <p:ext uri="{BB962C8B-B14F-4D97-AF65-F5344CB8AC3E}">
        <p14:creationId xmlns:p14="http://schemas.microsoft.com/office/powerpoint/2010/main" val="259448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5107" y="1662335"/>
            <a:ext cx="8407893" cy="3462529"/>
          </a:xfrm>
        </p:spPr>
        <p:txBody>
          <a:bodyPr/>
          <a:lstStyle/>
          <a:p>
            <a:r>
              <a:rPr lang="en-US" dirty="0" smtClean="0"/>
              <a:t>As a reminder</a:t>
            </a:r>
            <a:r>
              <a:rPr lang="en-US" b="1" dirty="0" smtClean="0"/>
              <a:t>, Perpendicular </a:t>
            </a:r>
            <a:r>
              <a:rPr lang="en-US" b="1" dirty="0"/>
              <a:t>Lines </a:t>
            </a:r>
            <a:r>
              <a:rPr lang="en-US" b="1" dirty="0" smtClean="0"/>
              <a:t>(</a:t>
            </a:r>
            <a:r>
              <a:rPr lang="en-US" b="1" dirty="0" smtClean="0">
                <a:latin typeface="Cambria Math"/>
                <a:ea typeface="Cambria Math"/>
              </a:rPr>
              <a:t>⊥ lines) </a:t>
            </a:r>
            <a:r>
              <a:rPr lang="en-US" dirty="0" smtClean="0"/>
              <a:t>are lines that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Perpendicular Lines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267200" y="2977184"/>
                <a:ext cx="449580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Notation: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𝒍</m:t>
                    </m:r>
                    <m:r>
                      <a:rPr lang="en-US" sz="2400" b="1" i="1" smtClean="0">
                        <a:latin typeface="Cambria Math"/>
                      </a:rPr>
                      <m:t> ⊥</m:t>
                    </m:r>
                    <m:r>
                      <a:rPr lang="en-US" sz="2400" b="1" i="1" smtClean="0">
                        <a:latin typeface="Cambria Math"/>
                      </a:rPr>
                      <m:t>𝒏</m:t>
                    </m:r>
                  </m:oMath>
                </a14:m>
                <a:endParaRPr lang="en-US" sz="2400" b="1" dirty="0" smtClean="0"/>
              </a:p>
              <a:p>
                <a:endParaRPr lang="en-US" sz="2400" b="1" dirty="0"/>
              </a:p>
              <a:p>
                <a:r>
                  <a:rPr lang="en-US" dirty="0" smtClean="0"/>
                  <a:t>With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𝒎</m:t>
                    </m:r>
                    <m:r>
                      <a:rPr lang="en-US" b="1" i="1" smtClean="0">
                        <a:latin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</a:rPr>
                      <m:t>𝟏</m:t>
                    </m:r>
                    <m:r>
                      <a:rPr lang="en-US" b="1" i="1" smtClean="0">
                        <a:latin typeface="Cambria Math"/>
                      </a:rPr>
                      <m:t>, </m:t>
                    </m:r>
                    <m:r>
                      <a:rPr lang="en-US" b="1" i="1" smtClean="0">
                        <a:latin typeface="Cambria Math"/>
                      </a:rPr>
                      <m:t>𝒎</m:t>
                    </m:r>
                    <m:r>
                      <a:rPr lang="en-US" b="1" i="1" smtClean="0">
                        <a:latin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</a:rPr>
                      <m:t>𝟐</m:t>
                    </m:r>
                    <m:r>
                      <a:rPr lang="en-US" b="1" i="1" smtClean="0">
                        <a:latin typeface="Cambria Math"/>
                      </a:rPr>
                      <m:t>,</m:t>
                    </m:r>
                    <m:r>
                      <a:rPr lang="en-US" b="1" i="1" smtClean="0">
                        <a:latin typeface="Cambria Math"/>
                      </a:rPr>
                      <m:t>𝒎</m:t>
                    </m:r>
                    <m:r>
                      <a:rPr lang="en-US" b="1" i="1" smtClean="0">
                        <a:latin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</a:rPr>
                      <m:t>𝟑</m:t>
                    </m:r>
                    <m:r>
                      <a:rPr lang="en-US" b="1" i="1" smtClean="0">
                        <a:latin typeface="Cambria Math"/>
                      </a:rPr>
                      <m:t>,</m:t>
                    </m:r>
                    <m:r>
                      <a:rPr lang="en-US" b="1" i="1" smtClean="0">
                        <a:latin typeface="Cambria Math"/>
                      </a:rPr>
                      <m:t>𝒎</m:t>
                    </m:r>
                    <m:r>
                      <a:rPr lang="en-US" b="1" i="1" smtClean="0">
                        <a:latin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</a:rPr>
                      <m:t>𝟒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𝟗𝟎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977184"/>
                <a:ext cx="4495800" cy="1107996"/>
              </a:xfrm>
              <a:prstGeom prst="rect">
                <a:avLst/>
              </a:prstGeom>
              <a:blipFill rotWithShape="1">
                <a:blip r:embed="rId2"/>
                <a:stretch>
                  <a:fillRect l="-1084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81000" y="5257800"/>
            <a:ext cx="82299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Key Question</a:t>
            </a:r>
            <a:r>
              <a:rPr lang="en-US" sz="2000" dirty="0" smtClean="0"/>
              <a:t>: From the image given, and from what you know about slopes, can you determine the relationship between the slopes of perpendicular lines?</a:t>
            </a:r>
            <a:r>
              <a:rPr lang="en-US" sz="2000" b="1" dirty="0"/>
              <a:t> </a:t>
            </a:r>
            <a:r>
              <a:rPr lang="en-US" sz="2000" dirty="0" smtClean="0"/>
              <a:t>Discuss this question in your groups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88088" y="2038290"/>
            <a:ext cx="34936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intersect to form right angles. </a:t>
            </a:r>
            <a:endParaRPr lang="en-US" sz="20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592706" y="2438400"/>
            <a:ext cx="3048000" cy="2743200"/>
            <a:chOff x="3959968" y="3276600"/>
            <a:chExt cx="3048000" cy="2743200"/>
          </a:xfrm>
        </p:grpSpPr>
        <p:grpSp>
          <p:nvGrpSpPr>
            <p:cNvPr id="20" name="Group 19"/>
            <p:cNvGrpSpPr/>
            <p:nvPr/>
          </p:nvGrpSpPr>
          <p:grpSpPr>
            <a:xfrm>
              <a:off x="3959968" y="3276600"/>
              <a:ext cx="3048000" cy="2743200"/>
              <a:chOff x="893336" y="2427989"/>
              <a:chExt cx="2761673" cy="2514600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893336" y="2557841"/>
                <a:ext cx="2761673" cy="2384748"/>
                <a:chOff x="6019800" y="2819400"/>
                <a:chExt cx="3048000" cy="2971800"/>
              </a:xfrm>
            </p:grpSpPr>
            <p:cxnSp>
              <p:nvCxnSpPr>
                <p:cNvPr id="26" name="Straight Arrow Connector 25"/>
                <p:cNvCxnSpPr/>
                <p:nvPr/>
              </p:nvCxnSpPr>
              <p:spPr>
                <a:xfrm>
                  <a:off x="7608455" y="2819400"/>
                  <a:ext cx="0" cy="297180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/>
                <p:nvPr/>
              </p:nvCxnSpPr>
              <p:spPr>
                <a:xfrm>
                  <a:off x="6019800" y="4343400"/>
                  <a:ext cx="30480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TextBox 23"/>
              <p:cNvSpPr txBox="1"/>
              <p:nvPr/>
            </p:nvSpPr>
            <p:spPr>
              <a:xfrm>
                <a:off x="3374545" y="3806792"/>
                <a:ext cx="223919" cy="361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n</a:t>
                </a:r>
                <a:endParaRPr lang="en-US" i="1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395631" y="2427989"/>
                <a:ext cx="223919" cy="361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/>
                  <a:t>l</a:t>
                </a:r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>
              <a:off x="5548623" y="4495800"/>
              <a:ext cx="29239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841014" y="4495800"/>
              <a:ext cx="0" cy="28494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9448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228601" y="1719070"/>
                <a:ext cx="8560292" cy="4986530"/>
              </a:xfrm>
            </p:spPr>
            <p:txBody>
              <a:bodyPr>
                <a:normAutofit/>
              </a:bodyPr>
              <a:lstStyle/>
              <a:p>
                <a:r>
                  <a:rPr lang="en-US" b="1" u="sng" dirty="0" smtClean="0"/>
                  <a:t>Theorem 13-4</a:t>
                </a:r>
                <a:r>
                  <a:rPr lang="en-US" dirty="0" smtClean="0"/>
                  <a:t>: Two nonvertical lines are perpendicular if and only </a:t>
                </a:r>
                <a:r>
                  <a:rPr lang="en-US" dirty="0" smtClean="0"/>
                  <a:t>if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b="1" u="sng" dirty="0"/>
                  <a:t>Given</a:t>
                </a:r>
                <a:r>
                  <a:rPr lang="en-US" dirty="0"/>
                  <a:t>: Two nonvertical </a:t>
                </a:r>
                <a:r>
                  <a:rPr lang="en-US" dirty="0" smtClean="0"/>
                  <a:t>perpendicular </a:t>
                </a:r>
                <a:r>
                  <a:rPr lang="en-US" dirty="0" smtClean="0"/>
                  <a:t>lines,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𝒍</m:t>
                    </m:r>
                    <m:r>
                      <a:rPr lang="en-US" b="1" i="1">
                        <a:latin typeface="Cambria Math"/>
                      </a:rPr>
                      <m:t> </m:t>
                    </m:r>
                    <m:r>
                      <a:rPr lang="en-US" b="1">
                        <a:latin typeface="Cambria Math"/>
                      </a:rPr>
                      <m:t>𝐚𝐧𝐝</m:t>
                    </m:r>
                    <m:r>
                      <a:rPr lang="en-US" b="1" i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𝒏</m:t>
                    </m:r>
                  </m:oMath>
                </a14:m>
                <a:r>
                  <a:rPr lang="en-US" dirty="0" smtClean="0"/>
                  <a:t>,</a:t>
                </a:r>
                <a:r>
                  <a:rPr lang="en-US" dirty="0" smtClean="0"/>
                  <a:t> </a:t>
                </a:r>
                <a:r>
                  <a:rPr lang="en-US" dirty="0"/>
                  <a:t>with slopes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 smtClean="0"/>
                  <a:t>,</a:t>
                </a:r>
                <a:r>
                  <a:rPr lang="en-US" dirty="0"/>
                  <a:t> respectively.</a:t>
                </a:r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r>
                  <a:rPr lang="en-US" b="1" u="sng" dirty="0"/>
                  <a:t>Then</a:t>
                </a:r>
                <a:r>
                  <a:rPr lang="en-US" dirty="0"/>
                  <a:t>: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=−</m:t>
                    </m:r>
                    <m:r>
                      <a:rPr lang="en-US" b="1" i="1" smtClean="0">
                        <a:latin typeface="Cambria Math"/>
                      </a:rPr>
                      <m:t>𝟏</m:t>
                    </m:r>
                  </m:oMath>
                </a14:m>
                <a:endParaRPr lang="en-US" b="1" dirty="0" smtClean="0"/>
              </a:p>
              <a:p>
                <a:pPr marL="45720" indent="0">
                  <a:spcBef>
                    <a:spcPts val="600"/>
                  </a:spcBef>
                  <a:buNone/>
                </a:pPr>
                <a:r>
                  <a:rPr lang="en-US" b="1" dirty="0"/>
                  <a:t>	</a:t>
                </a:r>
                <a:r>
                  <a:rPr lang="en-US" sz="1900" b="1" dirty="0"/>
                  <a:t> </a:t>
                </a:r>
                <a:r>
                  <a:rPr lang="en-US" sz="1900" b="1" dirty="0" smtClean="0"/>
                  <a:t>    Or</a:t>
                </a:r>
              </a:p>
              <a:p>
                <a:pPr marL="4572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:r>
                  <a:rPr lang="en-US" sz="2200" b="1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sz="2200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2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2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22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200" b="1" i="1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n-US" sz="2200" b="1" dirty="0" smtClean="0"/>
              </a:p>
              <a:p>
                <a:pPr marL="4572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:r>
                  <a:rPr lang="en-US" sz="1900" b="1" dirty="0" smtClean="0"/>
                  <a:t>               Or</a:t>
                </a:r>
              </a:p>
              <a:p>
                <a:pPr marL="4572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:r>
                  <a:rPr lang="en-US" sz="2200" b="1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sz="2200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2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2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22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200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200" b="1" dirty="0" smtClean="0"/>
                  <a:t> </a:t>
                </a:r>
                <a:endParaRPr lang="en-US" sz="2200" b="1" dirty="0" smtClean="0"/>
              </a:p>
              <a:p>
                <a:pPr marL="45720" indent="0">
                  <a:buNone/>
                </a:pPr>
                <a:endParaRPr lang="en-US" b="1" dirty="0"/>
              </a:p>
              <a:p>
                <a:pPr marL="4572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1" y="1719070"/>
                <a:ext cx="8560292" cy="4986530"/>
              </a:xfrm>
              <a:blipFill rotWithShape="1">
                <a:blip r:embed="rId2"/>
                <a:stretch>
                  <a:fillRect l="-214" t="-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in Perpendicular Lines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972694" y="3657600"/>
                <a:ext cx="13046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Slope: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694" y="3657600"/>
                <a:ext cx="1304636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420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962400" y="5065037"/>
                <a:ext cx="13046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Slope: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065037"/>
                <a:ext cx="1304636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3738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>
            <a:off x="5841014" y="4026932"/>
            <a:ext cx="483586" cy="87868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876800" y="4800600"/>
            <a:ext cx="76200" cy="292209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1371600" y="2035344"/>
                <a:ext cx="37803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the product of their slopes is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latin typeface="Cambria Math"/>
                      </a:rPr>
                      <m:t>−</m:t>
                    </m:r>
                    <m:r>
                      <a:rPr lang="en-US" sz="2000" b="1" i="1" dirty="0">
                        <a:latin typeface="Cambria Math"/>
                      </a:rPr>
                      <m:t>𝟏</m:t>
                    </m:r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035344"/>
                <a:ext cx="3780330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613" t="-7576" r="-645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3959968" y="3276600"/>
            <a:ext cx="3048000" cy="2743200"/>
            <a:chOff x="3959968" y="3276600"/>
            <a:chExt cx="3048000" cy="2743200"/>
          </a:xfrm>
        </p:grpSpPr>
        <p:grpSp>
          <p:nvGrpSpPr>
            <p:cNvPr id="4" name="Group 3"/>
            <p:cNvGrpSpPr/>
            <p:nvPr/>
          </p:nvGrpSpPr>
          <p:grpSpPr>
            <a:xfrm>
              <a:off x="3959968" y="3276600"/>
              <a:ext cx="3048000" cy="2743200"/>
              <a:chOff x="893336" y="2427989"/>
              <a:chExt cx="2761673" cy="2514600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893336" y="2557841"/>
                <a:ext cx="2761673" cy="2384748"/>
                <a:chOff x="6019800" y="2819400"/>
                <a:chExt cx="3048000" cy="2971800"/>
              </a:xfrm>
            </p:grpSpPr>
            <p:cxnSp>
              <p:nvCxnSpPr>
                <p:cNvPr id="8" name="Straight Arrow Connector 7"/>
                <p:cNvCxnSpPr/>
                <p:nvPr/>
              </p:nvCxnSpPr>
              <p:spPr>
                <a:xfrm>
                  <a:off x="7608455" y="2819400"/>
                  <a:ext cx="0" cy="297180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Arrow Connector 8"/>
                <p:cNvCxnSpPr/>
                <p:nvPr/>
              </p:nvCxnSpPr>
              <p:spPr>
                <a:xfrm>
                  <a:off x="6019800" y="4343400"/>
                  <a:ext cx="30480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TextBox 5"/>
              <p:cNvSpPr txBox="1"/>
              <p:nvPr/>
            </p:nvSpPr>
            <p:spPr>
              <a:xfrm>
                <a:off x="3374545" y="3806792"/>
                <a:ext cx="223919" cy="361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n</a:t>
                </a:r>
                <a:endParaRPr lang="en-US" i="1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395631" y="2427989"/>
                <a:ext cx="223919" cy="361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/>
                  <a:t>l</a:t>
                </a:r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5548623" y="4495800"/>
              <a:ext cx="29239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841014" y="4495800"/>
              <a:ext cx="0" cy="28494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582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36682" y="1696553"/>
            <a:ext cx="745836" cy="474757"/>
          </a:xfrm>
        </p:spPr>
        <p:txBody>
          <a:bodyPr>
            <a:normAutofit fontScale="25000" lnSpcReduction="20000"/>
          </a:bodyPr>
          <a:lstStyle/>
          <a:p>
            <a:pPr marL="45720" indent="0">
              <a:spcAft>
                <a:spcPts val="1200"/>
              </a:spcAft>
              <a:buNone/>
            </a:pPr>
            <a:r>
              <a:rPr lang="en-US" sz="7400" dirty="0" smtClean="0"/>
              <a:t>1.)</a:t>
            </a:r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endParaRPr lang="en-US" sz="2400" dirty="0" smtClean="0"/>
          </a:p>
          <a:p>
            <a:pPr marL="45720" indent="0" algn="ctr">
              <a:spcBef>
                <a:spcPts val="600"/>
              </a:spcBef>
              <a:buNone/>
            </a:pPr>
            <a:r>
              <a:rPr lang="en-US" sz="2400" b="1" dirty="0"/>
              <a:t>	</a:t>
            </a:r>
          </a:p>
          <a:p>
            <a:pPr marL="45720" indent="0">
              <a:spcBef>
                <a:spcPts val="600"/>
              </a:spcBef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</a:t>
            </a:r>
            <a:r>
              <a:rPr lang="en-US" dirty="0" smtClean="0"/>
              <a:t>Calculate the slope of </a:t>
            </a:r>
            <a:r>
              <a:rPr lang="en-US" dirty="0" smtClean="0"/>
              <a:t>each Line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74486" y="4628558"/>
                <a:ext cx="4197514" cy="16960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" lvl="0">
                  <a:spcBef>
                    <a:spcPts val="600"/>
                  </a:spcBef>
                  <a:spcAft>
                    <a:spcPts val="600"/>
                  </a:spcAft>
                  <a:buClr>
                    <a:srgbClr val="C66951"/>
                  </a:buClr>
                </a:pPr>
                <a:r>
                  <a:rPr lang="en-US" sz="2000" b="1" spc="150" dirty="0" smtClean="0">
                    <a:solidFill>
                      <a:srgbClr val="534949"/>
                    </a:solidFill>
                  </a:rPr>
                  <a:t>Slope of </a:t>
                </a:r>
                <a14:m>
                  <m:oMath xmlns:m="http://schemas.openxmlformats.org/officeDocument/2006/math">
                    <m:r>
                      <a:rPr lang="en-US" sz="2000" b="1" i="1" spc="150" smtClean="0">
                        <a:solidFill>
                          <a:srgbClr val="534949"/>
                        </a:solidFill>
                        <a:latin typeface="Cambria Math"/>
                      </a:rPr>
                      <m:t>𝒍</m:t>
                    </m:r>
                  </m:oMath>
                </a14:m>
                <a:r>
                  <a:rPr lang="en-US" sz="2000" b="1" spc="150" dirty="0" smtClean="0">
                    <a:solidFill>
                      <a:srgbClr val="534949"/>
                    </a:solidFill>
                  </a:rPr>
                  <a:t>,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spc="150" dirty="0" smtClean="0">
                    <a:solidFill>
                      <a:srgbClr val="534949"/>
                    </a:solidFill>
                  </a:rPr>
                  <a:t>:</a:t>
                </a:r>
                <a:endParaRPr lang="en-US" sz="2000" b="1" spc="150" dirty="0">
                  <a:solidFill>
                    <a:srgbClr val="534949"/>
                  </a:solidFill>
                </a:endParaRPr>
              </a:p>
              <a:p>
                <a:pPr marL="45720" lvl="0">
                  <a:spcBef>
                    <a:spcPts val="600"/>
                  </a:spcBef>
                  <a:buClr>
                    <a:srgbClr val="C6695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pc="150" smtClean="0">
                              <a:solidFill>
                                <a:srgbClr val="534949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pc="150" smtClean="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pc="150" smtClean="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000" b="1" i="1" spc="150">
                          <a:solidFill>
                            <a:srgbClr val="534949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000" b="1" i="1" spc="150">
                          <a:solidFill>
                            <a:srgbClr val="534949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pc="150" smtClean="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2000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−(−</m:t>
                          </m:r>
                          <m:r>
                            <a:rPr lang="en-US" sz="2000" b="1" i="1" spc="150" smtClean="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000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𝟓</m:t>
                          </m:r>
                          <m:r>
                            <a:rPr lang="en-US" sz="2000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pc="150" smtClean="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000" b="1" i="1" spc="150" dirty="0">
                  <a:solidFill>
                    <a:srgbClr val="534949"/>
                  </a:solidFill>
                  <a:latin typeface="Cambria Math"/>
                </a:endParaRPr>
              </a:p>
              <a:p>
                <a:pPr marL="45720" lvl="0">
                  <a:spcBef>
                    <a:spcPts val="600"/>
                  </a:spcBef>
                  <a:buClr>
                    <a:srgbClr val="C6695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pc="150">
                          <a:solidFill>
                            <a:srgbClr val="534949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2000" b="1" i="1" spc="150" smtClean="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𝟏</m:t>
                          </m:r>
                        </m:den>
                      </m:f>
                      <m:r>
                        <a:rPr lang="en-US" sz="2000" b="1" i="1" spc="150" smtClean="0">
                          <a:solidFill>
                            <a:srgbClr val="534949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pc="150" smtClean="0">
                          <a:solidFill>
                            <a:srgbClr val="534949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000" b="1" spc="150" dirty="0">
                  <a:solidFill>
                    <a:srgbClr val="534949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86" y="4628558"/>
                <a:ext cx="4197514" cy="1696042"/>
              </a:xfrm>
              <a:prstGeom prst="rect">
                <a:avLst/>
              </a:prstGeom>
              <a:blipFill rotWithShape="1">
                <a:blip r:embed="rId2"/>
                <a:stretch>
                  <a:fillRect l="-290" t="-1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4452505" y="1996781"/>
                <a:ext cx="4400550" cy="1415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200" b="1" i="1" dirty="0" smtClean="0">
                        <a:latin typeface="Cambria Math"/>
                      </a:rPr>
                      <m:t>𝑮𝒊𝒗𝒆𝒏</m:t>
                    </m:r>
                    <m:r>
                      <a:rPr lang="en-US" sz="2200" b="1" i="1" dirty="0" smtClean="0">
                        <a:latin typeface="Cambria Math"/>
                      </a:rPr>
                      <m:t>:</m:t>
                    </m:r>
                    <m:r>
                      <a:rPr lang="en-US" sz="2200" b="1" i="1">
                        <a:latin typeface="Cambria Math"/>
                      </a:rPr>
                      <m:t>𝒍</m:t>
                    </m:r>
                    <m:r>
                      <a:rPr lang="en-US" sz="2200" b="1" i="1">
                        <a:latin typeface="Cambria Math"/>
                      </a:rPr>
                      <m:t> ‖ </m:t>
                    </m:r>
                    <m:r>
                      <a:rPr lang="en-US" sz="2200" b="1" i="1">
                        <a:latin typeface="Cambria Math"/>
                      </a:rPr>
                      <m:t>𝒏</m:t>
                    </m:r>
                  </m:oMath>
                </a14:m>
                <a:r>
                  <a:rPr lang="en-US" sz="2200" b="1" dirty="0" smtClean="0"/>
                  <a:t> 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200" b="1" dirty="0" smtClean="0"/>
                  <a:t>and </a:t>
                </a:r>
                <a:endParaRPr lang="en-US" sz="2200" b="1" dirty="0"/>
              </a:p>
              <a:p>
                <a:pPr>
                  <a:spcAft>
                    <a:spcPts val="1200"/>
                  </a:spcAft>
                </a:pPr>
                <a:r>
                  <a:rPr lang="en-US" sz="2200" dirty="0" smtClean="0"/>
                  <a:t>Line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𝑙</m:t>
                    </m:r>
                  </m:oMath>
                </a14:m>
                <a:r>
                  <a:rPr lang="en-US" sz="2200" dirty="0" smtClean="0"/>
                  <a:t> has points </a:t>
                </a:r>
                <a14:m>
                  <m:oMath xmlns:m="http://schemas.openxmlformats.org/officeDocument/2006/math">
                    <m:r>
                      <a:rPr lang="en-US" sz="2200" b="1" i="1" dirty="0">
                        <a:latin typeface="Cambria Math"/>
                      </a:rPr>
                      <m:t>(</m:t>
                    </m:r>
                    <m:r>
                      <a:rPr lang="en-US" sz="2200" b="1" i="1" dirty="0" smtClean="0">
                        <a:latin typeface="Cambria Math"/>
                      </a:rPr>
                      <m:t>𝟒</m:t>
                    </m:r>
                    <m:r>
                      <a:rPr lang="en-US" sz="2200" b="1" i="1" dirty="0">
                        <a:latin typeface="Cambria Math"/>
                      </a:rPr>
                      <m:t>,</m:t>
                    </m:r>
                    <m:r>
                      <a:rPr lang="en-US" sz="2200" b="1" i="1" dirty="0" smtClean="0">
                        <a:latin typeface="Cambria Math"/>
                      </a:rPr>
                      <m:t>−</m:t>
                    </m:r>
                    <m:r>
                      <a:rPr lang="en-US" sz="2200" b="1" i="1" dirty="0" smtClean="0">
                        <a:latin typeface="Cambria Math"/>
                      </a:rPr>
                      <m:t>𝟐</m:t>
                    </m:r>
                    <m:r>
                      <a:rPr lang="en-US" sz="2200" b="1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2200" b="1" dirty="0" smtClean="0"/>
                  <a:t> </a:t>
                </a:r>
                <a:r>
                  <a:rPr lang="en-US" sz="2200" dirty="0" smtClean="0"/>
                  <a:t>and</a:t>
                </a:r>
                <a:r>
                  <a:rPr lang="en-US" sz="22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200" b="1" i="1" dirty="0">
                        <a:latin typeface="Cambria Math"/>
                      </a:rPr>
                      <m:t>(</m:t>
                    </m:r>
                    <m:r>
                      <a:rPr lang="en-US" sz="2200" b="1" i="1" dirty="0">
                        <a:latin typeface="Cambria Math"/>
                      </a:rPr>
                      <m:t>𝟓</m:t>
                    </m:r>
                    <m:r>
                      <a:rPr lang="en-US" sz="2200" b="1" i="1" dirty="0">
                        <a:latin typeface="Cambria Math"/>
                      </a:rPr>
                      <m:t>,</m:t>
                    </m:r>
                    <m:r>
                      <a:rPr lang="en-US" sz="2200" b="1" i="1" dirty="0" smtClean="0">
                        <a:latin typeface="Cambria Math"/>
                      </a:rPr>
                      <m:t>𝟑</m:t>
                    </m:r>
                    <m:r>
                      <a:rPr lang="en-US" sz="2200" b="1" i="1" dirty="0">
                        <a:latin typeface="Cambria Math"/>
                      </a:rPr>
                      <m:t>)</m:t>
                    </m:r>
                  </m:oMath>
                </a14:m>
                <a:endParaRPr lang="en-US" sz="2200" b="1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505" y="1996781"/>
                <a:ext cx="4400550" cy="1415772"/>
              </a:xfrm>
              <a:prstGeom prst="rect">
                <a:avLst/>
              </a:prstGeom>
              <a:blipFill rotWithShape="1">
                <a:blip r:embed="rId3"/>
                <a:stretch>
                  <a:fillRect l="-1662" r="-277" b="-7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609600" y="1499056"/>
            <a:ext cx="3733800" cy="2844344"/>
            <a:chOff x="609600" y="1499056"/>
            <a:chExt cx="3733800" cy="2844344"/>
          </a:xfrm>
        </p:grpSpPr>
        <p:grpSp>
          <p:nvGrpSpPr>
            <p:cNvPr id="18" name="Group 17"/>
            <p:cNvGrpSpPr/>
            <p:nvPr/>
          </p:nvGrpSpPr>
          <p:grpSpPr>
            <a:xfrm>
              <a:off x="609600" y="1499056"/>
              <a:ext cx="3733800" cy="2844344"/>
              <a:chOff x="838200" y="1702713"/>
              <a:chExt cx="3138055" cy="225968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838200" y="1905000"/>
                <a:ext cx="2895600" cy="2057400"/>
                <a:chOff x="838200" y="1905000"/>
                <a:chExt cx="2895600" cy="2057400"/>
              </a:xfrm>
            </p:grpSpPr>
            <p:cxnSp>
              <p:nvCxnSpPr>
                <p:cNvPr id="11" name="Straight Arrow Connector 10"/>
                <p:cNvCxnSpPr/>
                <p:nvPr/>
              </p:nvCxnSpPr>
              <p:spPr>
                <a:xfrm flipV="1">
                  <a:off x="1295400" y="1905000"/>
                  <a:ext cx="0" cy="2057400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Arrow Connector 13"/>
                <p:cNvCxnSpPr/>
                <p:nvPr/>
              </p:nvCxnSpPr>
              <p:spPr>
                <a:xfrm>
                  <a:off x="838200" y="3429000"/>
                  <a:ext cx="2895600" cy="0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1281545" y="1702713"/>
                    <a:ext cx="471055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200" b="1" i="1" dirty="0" smtClean="0">
                              <a:latin typeface="Cambria Math"/>
                            </a:rPr>
                            <m:t>𝒚</m:t>
                          </m:r>
                        </m:oMath>
                      </m:oMathPara>
                    </a14:m>
                    <a:endParaRPr lang="en-US" sz="2200" b="1" dirty="0"/>
                  </a:p>
                </p:txBody>
              </p:sp>
            </mc:Choice>
            <mc:Fallback xmlns="">
              <p:sp>
                <p:nvSpPr>
                  <p:cNvPr id="16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81545" y="1702713"/>
                    <a:ext cx="471055" cy="430887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b="-985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3505200" y="3379113"/>
                    <a:ext cx="471055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200" b="1" i="1" dirty="0" smtClean="0">
                              <a:latin typeface="Cambria Math"/>
                            </a:rPr>
                            <m:t>𝒙</m:t>
                          </m:r>
                        </m:oMath>
                      </m:oMathPara>
                    </a14:m>
                    <a:endParaRPr lang="en-US" sz="2200" b="1" dirty="0"/>
                  </a:p>
                </p:txBody>
              </p:sp>
            </mc:Choice>
            <mc:Fallback xmlns="">
              <p:sp>
                <p:nvSpPr>
                  <p:cNvPr id="17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05200" y="3379113"/>
                    <a:ext cx="471055" cy="430887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" name="Group 7"/>
            <p:cNvGrpSpPr/>
            <p:nvPr/>
          </p:nvGrpSpPr>
          <p:grpSpPr>
            <a:xfrm>
              <a:off x="2584286" y="2709925"/>
              <a:ext cx="628073" cy="1518925"/>
              <a:chOff x="2093191" y="2247900"/>
              <a:chExt cx="628073" cy="1518925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V="1">
                <a:off x="2131291" y="2286000"/>
                <a:ext cx="551873" cy="14478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Oval 27"/>
              <p:cNvSpPr/>
              <p:nvPr/>
            </p:nvSpPr>
            <p:spPr>
              <a:xfrm>
                <a:off x="2093191" y="3690625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645064" y="22479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2403022" y="3828740"/>
                  <a:ext cx="990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latin typeface="Cambria Math"/>
                          </a:rPr>
                          <m:t>𝒍</m:t>
                        </m:r>
                      </m:oMath>
                    </m:oMathPara>
                  </a14:m>
                  <a:endParaRPr lang="en-US" sz="2000" b="1" dirty="0"/>
                </a:p>
              </p:txBody>
            </p:sp>
          </mc:Choice>
          <mc:Fallback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3022" y="3828740"/>
                  <a:ext cx="990600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1233053" y="3212498"/>
                  <a:ext cx="990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latin typeface="Cambria Math"/>
                          </a:rPr>
                          <m:t>𝒏</m:t>
                        </m:r>
                      </m:oMath>
                    </m:oMathPara>
                  </a14:m>
                  <a:endParaRPr lang="en-US" sz="2000" b="1" dirty="0"/>
                </a:p>
              </p:txBody>
            </p:sp>
          </mc:Choice>
          <mc:Fallback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33053" y="3212498"/>
                  <a:ext cx="990600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5" name="Group 34"/>
            <p:cNvGrpSpPr/>
            <p:nvPr/>
          </p:nvGrpSpPr>
          <p:grpSpPr>
            <a:xfrm>
              <a:off x="1414317" y="2041428"/>
              <a:ext cx="628073" cy="1518925"/>
              <a:chOff x="2093191" y="2247900"/>
              <a:chExt cx="628073" cy="1518925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flipV="1">
                <a:off x="2131291" y="2286000"/>
                <a:ext cx="551873" cy="14478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" name="Oval 42"/>
              <p:cNvSpPr/>
              <p:nvPr/>
            </p:nvSpPr>
            <p:spPr>
              <a:xfrm>
                <a:off x="2093191" y="3690625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645064" y="22479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4821960" y="4628557"/>
                <a:ext cx="4031095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" lvl="0">
                  <a:spcBef>
                    <a:spcPts val="600"/>
                  </a:spcBef>
                  <a:spcAft>
                    <a:spcPts val="600"/>
                  </a:spcAft>
                  <a:buClr>
                    <a:srgbClr val="C66951"/>
                  </a:buClr>
                </a:pPr>
                <a:r>
                  <a:rPr lang="en-US" sz="2000" b="1" spc="150" dirty="0" smtClean="0">
                    <a:solidFill>
                      <a:srgbClr val="534949"/>
                    </a:solidFill>
                  </a:rPr>
                  <a:t>Slope of </a:t>
                </a:r>
                <a14:m>
                  <m:oMath xmlns:m="http://schemas.openxmlformats.org/officeDocument/2006/math">
                    <m:r>
                      <a:rPr lang="en-US" sz="2000" b="1" i="1" spc="150" smtClean="0">
                        <a:solidFill>
                          <a:srgbClr val="534949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b="1" spc="150" dirty="0" smtClean="0">
                    <a:solidFill>
                      <a:srgbClr val="534949"/>
                    </a:solidFill>
                  </a:rPr>
                  <a:t>,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b="1" spc="150" dirty="0" smtClean="0">
                    <a:solidFill>
                      <a:srgbClr val="534949"/>
                    </a:solidFill>
                  </a:rPr>
                  <a:t>:</a:t>
                </a:r>
              </a:p>
              <a:p>
                <a:pPr marL="45720" lvl="0">
                  <a:spcBef>
                    <a:spcPts val="600"/>
                  </a:spcBef>
                  <a:spcAft>
                    <a:spcPts val="600"/>
                  </a:spcAft>
                  <a:buClr>
                    <a:srgbClr val="C66951"/>
                  </a:buClr>
                </a:pPr>
                <a:r>
                  <a:rPr lang="en-US" sz="2000" b="1" spc="150" dirty="0" smtClean="0">
                    <a:solidFill>
                      <a:srgbClr val="534949"/>
                    </a:solidFill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𝒍</m:t>
                    </m:r>
                    <m:r>
                      <a:rPr lang="en-US" sz="2000" b="1" i="1">
                        <a:latin typeface="Cambria Math"/>
                      </a:rPr>
                      <m:t> ‖ </m:t>
                    </m:r>
                    <m:r>
                      <a:rPr lang="en-US" sz="2000" b="1" i="1"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b="1" spc="150" dirty="0" smtClean="0">
                    <a:solidFill>
                      <a:srgbClr val="534949"/>
                    </a:solidFill>
                  </a:rPr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000" b="1" i="1" spc="150" smtClean="0">
                        <a:solidFill>
                          <a:srgbClr val="534949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endParaRPr lang="en-US" sz="2000" b="1" spc="150" dirty="0" smtClean="0">
                  <a:solidFill>
                    <a:srgbClr val="534949"/>
                  </a:solidFill>
                </a:endParaRPr>
              </a:p>
              <a:p>
                <a:pPr marL="45720" lvl="0">
                  <a:spcBef>
                    <a:spcPts val="600"/>
                  </a:spcBef>
                  <a:spcAft>
                    <a:spcPts val="600"/>
                  </a:spcAft>
                  <a:buClr>
                    <a:srgbClr val="C66951"/>
                  </a:buClr>
                </a:pPr>
                <a:r>
                  <a:rPr lang="en-US" sz="2000" b="1" spc="150" dirty="0" smtClean="0">
                    <a:solidFill>
                      <a:srgbClr val="534949"/>
                    </a:solidFill>
                  </a:rPr>
                  <a:t>Thus,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000" b="1" i="1" spc="150" smtClean="0">
                        <a:solidFill>
                          <a:srgbClr val="534949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 spc="150" smtClean="0">
                        <a:solidFill>
                          <a:srgbClr val="534949"/>
                        </a:solidFill>
                        <a:latin typeface="Cambria Math"/>
                      </a:rPr>
                      <m:t>𝟓</m:t>
                    </m:r>
                  </m:oMath>
                </a14:m>
                <a:endParaRPr lang="en-US" sz="2000" b="1" spc="150" dirty="0">
                  <a:solidFill>
                    <a:srgbClr val="534949"/>
                  </a:solidFill>
                </a:endParaRPr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960" y="4628557"/>
                <a:ext cx="4031095" cy="1323439"/>
              </a:xfrm>
              <a:prstGeom prst="rect">
                <a:avLst/>
              </a:prstGeom>
              <a:blipFill rotWithShape="1">
                <a:blip r:embed="rId8"/>
                <a:stretch>
                  <a:fillRect l="-303" t="-2304" b="-7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341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36682" y="1696553"/>
            <a:ext cx="745836" cy="474757"/>
          </a:xfrm>
        </p:spPr>
        <p:txBody>
          <a:bodyPr>
            <a:normAutofit fontScale="25000" lnSpcReduction="20000"/>
          </a:bodyPr>
          <a:lstStyle/>
          <a:p>
            <a:pPr marL="45720" indent="0">
              <a:spcAft>
                <a:spcPts val="1200"/>
              </a:spcAft>
              <a:buNone/>
            </a:pPr>
            <a:r>
              <a:rPr lang="en-US" sz="7400" dirty="0" smtClean="0"/>
              <a:t>2.)</a:t>
            </a:r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endParaRPr lang="en-US" sz="2400" dirty="0" smtClean="0"/>
          </a:p>
          <a:p>
            <a:pPr marL="45720" indent="0" algn="ctr">
              <a:spcBef>
                <a:spcPts val="600"/>
              </a:spcBef>
              <a:buNone/>
            </a:pPr>
            <a:r>
              <a:rPr lang="en-US" sz="2400" b="1" dirty="0"/>
              <a:t>	</a:t>
            </a:r>
          </a:p>
          <a:p>
            <a:pPr marL="45720" indent="0">
              <a:spcBef>
                <a:spcPts val="600"/>
              </a:spcBef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</a:t>
            </a:r>
            <a:r>
              <a:rPr lang="en-US" dirty="0" smtClean="0"/>
              <a:t>Calculate the slope of </a:t>
            </a:r>
            <a:r>
              <a:rPr lang="en-US" dirty="0" smtClean="0"/>
              <a:t>each Line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74486" y="4628558"/>
                <a:ext cx="4197514" cy="17586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" lvl="0">
                  <a:spcBef>
                    <a:spcPts val="600"/>
                  </a:spcBef>
                  <a:spcAft>
                    <a:spcPts val="600"/>
                  </a:spcAft>
                  <a:buClr>
                    <a:srgbClr val="C66951"/>
                  </a:buClr>
                </a:pPr>
                <a:r>
                  <a:rPr lang="en-US" sz="2000" b="1" spc="150" dirty="0" smtClean="0">
                    <a:solidFill>
                      <a:srgbClr val="534949"/>
                    </a:solidFill>
                  </a:rPr>
                  <a:t>Slope of </a:t>
                </a:r>
                <a14:m>
                  <m:oMath xmlns:m="http://schemas.openxmlformats.org/officeDocument/2006/math">
                    <m:r>
                      <a:rPr lang="en-US" sz="2000" b="1" i="1" spc="150" smtClean="0">
                        <a:solidFill>
                          <a:srgbClr val="534949"/>
                        </a:solidFill>
                        <a:latin typeface="Cambria Math"/>
                      </a:rPr>
                      <m:t>𝒍</m:t>
                    </m:r>
                  </m:oMath>
                </a14:m>
                <a:r>
                  <a:rPr lang="en-US" sz="2000" b="1" spc="150" dirty="0" smtClean="0">
                    <a:solidFill>
                      <a:srgbClr val="534949"/>
                    </a:solidFill>
                  </a:rPr>
                  <a:t>,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spc="150" dirty="0" smtClean="0">
                    <a:solidFill>
                      <a:srgbClr val="534949"/>
                    </a:solidFill>
                  </a:rPr>
                  <a:t>:</a:t>
                </a:r>
                <a:endParaRPr lang="en-US" sz="2000" b="1" spc="150" dirty="0">
                  <a:solidFill>
                    <a:srgbClr val="534949"/>
                  </a:solidFill>
                </a:endParaRPr>
              </a:p>
              <a:p>
                <a:pPr marL="45720" lvl="0">
                  <a:spcBef>
                    <a:spcPts val="600"/>
                  </a:spcBef>
                  <a:spcAft>
                    <a:spcPts val="600"/>
                  </a:spcAft>
                  <a:buClr>
                    <a:srgbClr val="C6695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pc="150" smtClean="0">
                              <a:solidFill>
                                <a:srgbClr val="534949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pc="150" smtClean="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𝒎</m:t>
                          </m:r>
                        </m:e>
                        <m:sub>
                          <m:r>
                            <a:rPr lang="en-US" sz="2000" b="1" i="1" spc="150" smtClean="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000" b="1" i="1" spc="150">
                          <a:solidFill>
                            <a:srgbClr val="534949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000" b="1" i="1" spc="150">
                          <a:solidFill>
                            <a:srgbClr val="534949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pc="150" smtClean="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2000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pc="150" smtClean="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pc="150" smtClean="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𝟔</m:t>
                          </m:r>
                          <m:r>
                            <a:rPr lang="en-US" sz="2000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pc="150" smtClean="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000" b="1" i="1" spc="150" dirty="0">
                  <a:solidFill>
                    <a:srgbClr val="534949"/>
                  </a:solidFill>
                  <a:latin typeface="Cambria Math"/>
                </a:endParaRPr>
              </a:p>
              <a:p>
                <a:pPr marL="45720" lvl="0">
                  <a:spcBef>
                    <a:spcPts val="600"/>
                  </a:spcBef>
                  <a:buClr>
                    <a:srgbClr val="C6695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pc="150">
                          <a:solidFill>
                            <a:srgbClr val="534949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pc="150" smtClean="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000" b="1" i="1" spc="150" smtClean="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US" sz="2000" b="1" i="1" spc="150" smtClean="0">
                          <a:solidFill>
                            <a:srgbClr val="534949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pc="150" smtClean="0">
                              <a:solidFill>
                                <a:srgbClr val="53494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pc="150" smtClean="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pc="150" smtClean="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000" b="1" spc="150" dirty="0">
                  <a:solidFill>
                    <a:srgbClr val="534949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86" y="4628558"/>
                <a:ext cx="4197514" cy="1758687"/>
              </a:xfrm>
              <a:prstGeom prst="rect">
                <a:avLst/>
              </a:prstGeom>
              <a:blipFill rotWithShape="1">
                <a:blip r:embed="rId2"/>
                <a:stretch>
                  <a:fillRect l="-290" t="-1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4452505" y="1996781"/>
                <a:ext cx="4400550" cy="1415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200" b="1" i="1" dirty="0" smtClean="0">
                        <a:latin typeface="Cambria Math"/>
                      </a:rPr>
                      <m:t>𝑮𝒊𝒗𝒆𝒏</m:t>
                    </m:r>
                    <m:r>
                      <a:rPr lang="en-US" sz="2200" b="1" i="1" dirty="0" smtClean="0">
                        <a:latin typeface="Cambria Math"/>
                      </a:rPr>
                      <m:t>:</m:t>
                    </m:r>
                    <m:r>
                      <a:rPr lang="en-US" sz="2200" b="1" i="1">
                        <a:latin typeface="Cambria Math"/>
                      </a:rPr>
                      <m:t>𝒍</m:t>
                    </m:r>
                    <m:r>
                      <a:rPr lang="en-US" sz="2200" b="1" i="1">
                        <a:latin typeface="Cambria Math"/>
                      </a:rPr>
                      <m:t> ⊥ </m:t>
                    </m:r>
                    <m:r>
                      <a:rPr lang="en-US" sz="2200" b="1" i="1">
                        <a:latin typeface="Cambria Math"/>
                      </a:rPr>
                      <m:t>𝒏</m:t>
                    </m:r>
                  </m:oMath>
                </a14:m>
                <a:r>
                  <a:rPr lang="en-US" sz="2200" b="1" dirty="0" smtClean="0"/>
                  <a:t> 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200" b="1" dirty="0" smtClean="0"/>
                  <a:t>and </a:t>
                </a:r>
                <a:endParaRPr lang="en-US" sz="2200" b="1" dirty="0"/>
              </a:p>
              <a:p>
                <a:pPr>
                  <a:spcAft>
                    <a:spcPts val="1200"/>
                  </a:spcAft>
                </a:pPr>
                <a:r>
                  <a:rPr lang="en-US" sz="2200" dirty="0" smtClean="0"/>
                  <a:t>Line 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/>
                      </a:rPr>
                      <m:t>𝑙</m:t>
                    </m:r>
                  </m:oMath>
                </a14:m>
                <a:r>
                  <a:rPr lang="en-US" sz="2200" dirty="0" smtClean="0"/>
                  <a:t> has points </a:t>
                </a:r>
                <a14:m>
                  <m:oMath xmlns:m="http://schemas.openxmlformats.org/officeDocument/2006/math">
                    <m:r>
                      <a:rPr lang="en-US" sz="2200" b="1" i="1" dirty="0">
                        <a:latin typeface="Cambria Math"/>
                      </a:rPr>
                      <m:t>(</m:t>
                    </m:r>
                    <m:r>
                      <a:rPr lang="en-US" sz="2200" b="1" i="1" dirty="0" smtClean="0">
                        <a:latin typeface="Cambria Math"/>
                      </a:rPr>
                      <m:t>𝟐</m:t>
                    </m:r>
                    <m:r>
                      <a:rPr lang="en-US" sz="2200" b="1" i="1" dirty="0">
                        <a:latin typeface="Cambria Math"/>
                      </a:rPr>
                      <m:t>,</m:t>
                    </m:r>
                    <m:r>
                      <a:rPr lang="en-US" sz="2200" b="1" i="1" dirty="0" smtClean="0">
                        <a:latin typeface="Cambria Math"/>
                      </a:rPr>
                      <m:t>𝟏</m:t>
                    </m:r>
                    <m:r>
                      <a:rPr lang="en-US" sz="2200" b="1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2200" b="1" dirty="0" smtClean="0"/>
                  <a:t> </a:t>
                </a:r>
                <a:r>
                  <a:rPr lang="en-US" sz="2200" dirty="0" smtClean="0"/>
                  <a:t>and</a:t>
                </a:r>
                <a:r>
                  <a:rPr lang="en-US" sz="22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200" b="1" i="1" dirty="0">
                        <a:latin typeface="Cambria Math"/>
                      </a:rPr>
                      <m:t>(</m:t>
                    </m:r>
                    <m:r>
                      <a:rPr lang="en-US" sz="2200" b="1" i="1" dirty="0" smtClean="0">
                        <a:latin typeface="Cambria Math"/>
                      </a:rPr>
                      <m:t>𝟔</m:t>
                    </m:r>
                    <m:r>
                      <a:rPr lang="en-US" sz="2200" b="1" i="1" dirty="0">
                        <a:latin typeface="Cambria Math"/>
                      </a:rPr>
                      <m:t>,</m:t>
                    </m:r>
                    <m:r>
                      <a:rPr lang="en-US" sz="2200" b="1" i="1" dirty="0" smtClean="0">
                        <a:latin typeface="Cambria Math"/>
                      </a:rPr>
                      <m:t>𝟑</m:t>
                    </m:r>
                    <m:r>
                      <a:rPr lang="en-US" sz="2200" b="1" i="1" dirty="0">
                        <a:latin typeface="Cambria Math"/>
                      </a:rPr>
                      <m:t>)</m:t>
                    </m:r>
                  </m:oMath>
                </a14:m>
                <a:endParaRPr lang="en-US" sz="2200" b="1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505" y="1996781"/>
                <a:ext cx="4400550" cy="1415772"/>
              </a:xfrm>
              <a:prstGeom prst="rect">
                <a:avLst/>
              </a:prstGeom>
              <a:blipFill rotWithShape="1">
                <a:blip r:embed="rId3"/>
                <a:stretch>
                  <a:fillRect l="-1662" b="-7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609600" y="1499056"/>
            <a:ext cx="3733800" cy="2844344"/>
            <a:chOff x="609600" y="1499056"/>
            <a:chExt cx="3733800" cy="2844344"/>
          </a:xfrm>
        </p:grpSpPr>
        <p:grpSp>
          <p:nvGrpSpPr>
            <p:cNvPr id="18" name="Group 17"/>
            <p:cNvGrpSpPr/>
            <p:nvPr/>
          </p:nvGrpSpPr>
          <p:grpSpPr>
            <a:xfrm>
              <a:off x="609600" y="1499056"/>
              <a:ext cx="3733800" cy="2844344"/>
              <a:chOff x="838200" y="1702713"/>
              <a:chExt cx="3138055" cy="225968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838200" y="1905000"/>
                <a:ext cx="2895600" cy="2057400"/>
                <a:chOff x="838200" y="1905000"/>
                <a:chExt cx="2895600" cy="2057400"/>
              </a:xfrm>
            </p:grpSpPr>
            <p:cxnSp>
              <p:nvCxnSpPr>
                <p:cNvPr id="11" name="Straight Arrow Connector 10"/>
                <p:cNvCxnSpPr/>
                <p:nvPr/>
              </p:nvCxnSpPr>
              <p:spPr>
                <a:xfrm flipV="1">
                  <a:off x="1295400" y="1905000"/>
                  <a:ext cx="0" cy="2057400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Arrow Connector 13"/>
                <p:cNvCxnSpPr/>
                <p:nvPr/>
              </p:nvCxnSpPr>
              <p:spPr>
                <a:xfrm>
                  <a:off x="838200" y="3429000"/>
                  <a:ext cx="2895600" cy="0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1281545" y="1702713"/>
                    <a:ext cx="471055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200" b="1" i="1" dirty="0" smtClean="0">
                              <a:latin typeface="Cambria Math"/>
                            </a:rPr>
                            <m:t>𝒚</m:t>
                          </m:r>
                        </m:oMath>
                      </m:oMathPara>
                    </a14:m>
                    <a:endParaRPr lang="en-US" sz="2200" b="1" dirty="0"/>
                  </a:p>
                </p:txBody>
              </p:sp>
            </mc:Choice>
            <mc:Fallback xmlns="">
              <p:sp>
                <p:nvSpPr>
                  <p:cNvPr id="16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81545" y="1702713"/>
                    <a:ext cx="471055" cy="430887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b="-985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3505200" y="3379113"/>
                    <a:ext cx="471055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200" b="1" i="1" dirty="0" smtClean="0">
                              <a:latin typeface="Cambria Math"/>
                            </a:rPr>
                            <m:t>𝒙</m:t>
                          </m:r>
                        </m:oMath>
                      </m:oMathPara>
                    </a14:m>
                    <a:endParaRPr lang="en-US" sz="2200" b="1" dirty="0"/>
                  </a:p>
                </p:txBody>
              </p:sp>
            </mc:Choice>
            <mc:Fallback xmlns="">
              <p:sp>
                <p:nvSpPr>
                  <p:cNvPr id="17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05200" y="3379113"/>
                    <a:ext cx="471055" cy="430887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" name="Group 7"/>
            <p:cNvGrpSpPr/>
            <p:nvPr/>
          </p:nvGrpSpPr>
          <p:grpSpPr>
            <a:xfrm rot="2505767">
              <a:off x="2239911" y="2332719"/>
              <a:ext cx="628073" cy="1518925"/>
              <a:chOff x="2093191" y="2247900"/>
              <a:chExt cx="628073" cy="1518925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V="1">
                <a:off x="2131291" y="2286000"/>
                <a:ext cx="551873" cy="14478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Oval 27"/>
              <p:cNvSpPr/>
              <p:nvPr/>
            </p:nvSpPr>
            <p:spPr>
              <a:xfrm>
                <a:off x="2093191" y="3690625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645064" y="22479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1401010" y="3271881"/>
                  <a:ext cx="58039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latin typeface="Cambria Math"/>
                          </a:rPr>
                          <m:t>𝒍</m:t>
                        </m:r>
                      </m:oMath>
                    </m:oMathPara>
                  </a14:m>
                  <a:endParaRPr lang="en-US" sz="2000" b="1" dirty="0"/>
                </a:p>
              </p:txBody>
            </p:sp>
          </mc:Choice>
          <mc:Fallback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1010" y="3271881"/>
                  <a:ext cx="580396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1752600" y="1979321"/>
                  <a:ext cx="990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latin typeface="Cambria Math"/>
                          </a:rPr>
                          <m:t>𝒏</m:t>
                        </m:r>
                      </m:oMath>
                    </m:oMathPara>
                  </a14:m>
                  <a:endParaRPr lang="en-US" sz="2000" b="1" dirty="0"/>
                </a:p>
              </p:txBody>
            </p:sp>
          </mc:Choice>
          <mc:Fallback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2600" y="1979321"/>
                  <a:ext cx="990600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5" name="Group 34"/>
            <p:cNvGrpSpPr/>
            <p:nvPr/>
          </p:nvGrpSpPr>
          <p:grpSpPr>
            <a:xfrm rot="7875619">
              <a:off x="2105225" y="2103066"/>
              <a:ext cx="628073" cy="1518925"/>
              <a:chOff x="2093191" y="2247900"/>
              <a:chExt cx="628073" cy="1518925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flipV="1">
                <a:off x="2131291" y="2286000"/>
                <a:ext cx="551873" cy="14478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" name="Oval 42"/>
              <p:cNvSpPr/>
              <p:nvPr/>
            </p:nvSpPr>
            <p:spPr>
              <a:xfrm>
                <a:off x="2093191" y="3690625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645064" y="22479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4785015" y="4628558"/>
                <a:ext cx="4031095" cy="1632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" lvl="0">
                  <a:spcBef>
                    <a:spcPts val="600"/>
                  </a:spcBef>
                  <a:spcAft>
                    <a:spcPts val="600"/>
                  </a:spcAft>
                  <a:buClr>
                    <a:srgbClr val="C66951"/>
                  </a:buClr>
                </a:pPr>
                <a:r>
                  <a:rPr lang="en-US" sz="2000" b="1" spc="150" dirty="0" smtClean="0">
                    <a:solidFill>
                      <a:srgbClr val="534949"/>
                    </a:solidFill>
                  </a:rPr>
                  <a:t>Slope of </a:t>
                </a:r>
                <a14:m>
                  <m:oMath xmlns:m="http://schemas.openxmlformats.org/officeDocument/2006/math">
                    <m:r>
                      <a:rPr lang="en-US" sz="2000" b="1" i="1" spc="150" smtClean="0">
                        <a:solidFill>
                          <a:srgbClr val="534949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b="1" spc="150" dirty="0" smtClean="0">
                    <a:solidFill>
                      <a:srgbClr val="534949"/>
                    </a:solidFill>
                  </a:rPr>
                  <a:t>,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b="1" spc="150" dirty="0" smtClean="0">
                    <a:solidFill>
                      <a:srgbClr val="534949"/>
                    </a:solidFill>
                  </a:rPr>
                  <a:t>:</a:t>
                </a:r>
              </a:p>
              <a:p>
                <a:pPr marL="45720" lvl="0">
                  <a:spcBef>
                    <a:spcPts val="600"/>
                  </a:spcBef>
                  <a:spcAft>
                    <a:spcPts val="600"/>
                  </a:spcAft>
                  <a:buClr>
                    <a:srgbClr val="C66951"/>
                  </a:buClr>
                </a:pPr>
                <a:r>
                  <a:rPr lang="en-US" sz="2000" b="1" spc="150" dirty="0" smtClean="0">
                    <a:solidFill>
                      <a:srgbClr val="534949"/>
                    </a:solidFill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𝒍</m:t>
                    </m:r>
                    <m:r>
                      <a:rPr lang="en-US" sz="2000" b="1" i="1">
                        <a:latin typeface="Cambria Math"/>
                      </a:rPr>
                      <m:t> ⊥ </m:t>
                    </m:r>
                    <m:r>
                      <a:rPr lang="en-US" sz="2000" b="1" i="1"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b="1" spc="150" dirty="0" smtClean="0">
                    <a:solidFill>
                      <a:srgbClr val="534949"/>
                    </a:solidFill>
                  </a:rPr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000" b="1" i="1" spc="150" smtClean="0">
                        <a:solidFill>
                          <a:srgbClr val="534949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2000" b="1" i="1" spc="150" smtClean="0">
                                <a:solidFill>
                                  <a:srgbClr val="534949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pc="150" smtClean="0">
                                <a:solidFill>
                                  <a:srgbClr val="534949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2000" b="1" i="1" spc="150" smtClean="0">
                                <a:solidFill>
                                  <a:srgbClr val="534949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en-US" sz="2000" b="1" spc="150" dirty="0" smtClean="0">
                  <a:solidFill>
                    <a:srgbClr val="534949"/>
                  </a:solidFill>
                </a:endParaRPr>
              </a:p>
              <a:p>
                <a:pPr marL="45720" lvl="0">
                  <a:spcBef>
                    <a:spcPts val="600"/>
                  </a:spcBef>
                  <a:spcAft>
                    <a:spcPts val="600"/>
                  </a:spcAft>
                  <a:buClr>
                    <a:srgbClr val="C66951"/>
                  </a:buClr>
                </a:pPr>
                <a:r>
                  <a:rPr lang="en-US" sz="2000" b="1" spc="150" dirty="0" smtClean="0">
                    <a:solidFill>
                      <a:srgbClr val="534949"/>
                    </a:solidFill>
                  </a:rPr>
                  <a:t>Thus,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000" b="1" i="1" spc="150" smtClean="0">
                        <a:solidFill>
                          <a:srgbClr val="534949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000" b="1" i="1" spc="150" smtClean="0">
                            <a:solidFill>
                              <a:srgbClr val="534949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en-US" sz="2000" b="1" i="1" spc="150" smtClean="0">
                        <a:solidFill>
                          <a:srgbClr val="534949"/>
                        </a:solidFill>
                        <a:latin typeface="Cambria Math"/>
                      </a:rPr>
                      <m:t>=−</m:t>
                    </m:r>
                    <m:r>
                      <a:rPr lang="en-US" sz="2000" b="1" i="1" spc="150" smtClean="0">
                        <a:solidFill>
                          <a:srgbClr val="534949"/>
                        </a:solidFill>
                        <a:latin typeface="Cambria Math"/>
                      </a:rPr>
                      <m:t>𝟐</m:t>
                    </m:r>
                  </m:oMath>
                </a14:m>
                <a:endParaRPr lang="en-US" sz="2000" b="1" spc="150" dirty="0">
                  <a:solidFill>
                    <a:srgbClr val="534949"/>
                  </a:solidFill>
                </a:endParaRPr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015" y="4628558"/>
                <a:ext cx="4031095" cy="1632370"/>
              </a:xfrm>
              <a:prstGeom prst="rect">
                <a:avLst/>
              </a:prstGeom>
              <a:blipFill rotWithShape="1">
                <a:blip r:embed="rId8"/>
                <a:stretch>
                  <a:fillRect l="-454" t="-1866" b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570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/>
          <a:lstStyle/>
          <a:p>
            <a:r>
              <a:rPr lang="en-US" dirty="0" smtClean="0"/>
              <a:t>Complete the able of slope values: 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23007916"/>
                  </p:ext>
                </p:extLst>
              </p:nvPr>
            </p:nvGraphicFramePr>
            <p:xfrm>
              <a:off x="609600" y="2286000"/>
              <a:ext cx="7696200" cy="4038599"/>
            </p:xfrm>
            <a:graphic>
              <a:graphicData uri="http://schemas.openxmlformats.org/drawingml/2006/table">
                <a:tbl>
                  <a:tblPr firstRow="1" firstCol="1" bandRow="1">
                    <a:tableStyleId>{93296810-A885-4BE3-A3E7-6D5BEEA58F35}</a:tableStyleId>
                  </a:tblPr>
                  <a:tblGrid>
                    <a:gridCol w="1747864"/>
                    <a:gridCol w="2519336"/>
                    <a:gridCol w="1524000"/>
                    <a:gridCol w="1905000"/>
                  </a:tblGrid>
                  <a:tr h="77211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Starting Points </a:t>
                          </a:r>
                          <a:endParaRPr lang="en-US" sz="2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Slope</a:t>
                          </a:r>
                          <a:endParaRPr lang="en-US" sz="2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Parallel Slope</a:t>
                          </a:r>
                          <a:endParaRPr lang="en-US" sz="2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Perpendicular Slope</a:t>
                          </a:r>
                          <a:endParaRPr lang="en-US" sz="2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608003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2000" dirty="0" smtClean="0">
                            <a:effectLst/>
                          </a:endParaRPr>
                        </a:p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effectLst/>
                                      </a:rPr>
                                      <m:t>𝟏</m:t>
                                    </m:r>
                                    <m:r>
                                      <a:rPr lang="en-US" sz="2000">
                                        <a:effectLst/>
                                      </a:rPr>
                                      <m:t>,</m:t>
                                    </m:r>
                                    <m:r>
                                      <a:rPr lang="en-US" sz="2000">
                                        <a:effectLst/>
                                      </a:rPr>
                                      <m:t>𝟐</m:t>
                                    </m:r>
                                  </m:e>
                                </m:d>
                                <m:r>
                                  <a:rPr lang="en-US" sz="2000">
                                    <a:effectLst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</a:endParaRPr>
                        </a:p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</a:rPr>
                                  <m:t>𝒂𝒏𝒅</m:t>
                                </m:r>
                                <m:r>
                                  <a:rPr lang="en-US" sz="2000">
                                    <a:effectLst/>
                                  </a:rPr>
                                  <m:t> (−</m:t>
                                </m:r>
                                <m:r>
                                  <a:rPr lang="en-US" sz="2000">
                                    <a:effectLst/>
                                  </a:rPr>
                                  <m:t>𝟐</m:t>
                                </m:r>
                                <m:r>
                                  <a:rPr lang="en-US" sz="2000">
                                    <a:effectLst/>
                                  </a:rPr>
                                  <m:t>,−</m:t>
                                </m:r>
                                <m:r>
                                  <a:rPr lang="en-US" sz="2000">
                                    <a:effectLst/>
                                  </a:rPr>
                                  <m:t>𝟓</m:t>
                                </m:r>
                                <m:r>
                                  <a:rPr lang="en-US" sz="2000">
                                    <a:effectLst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6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US" sz="2000" dirty="0" smtClean="0">
                              <a:effectLst/>
                            </a:rPr>
                            <a:t> </a:t>
                          </a:r>
                          <a:endParaRPr lang="en-US" sz="2000" b="1" spc="150" dirty="0" smtClean="0">
                            <a:solidFill>
                              <a:srgbClr val="534949"/>
                            </a:solidFill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 </a:t>
                          </a:r>
                          <a:endParaRPr lang="en-US" sz="2800" b="1" i="1" dirty="0" smtClean="0">
                            <a:effectLst/>
                            <a:latin typeface="Cambria Math"/>
                          </a:endParaRPr>
                        </a:p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2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000" dirty="0" smtClean="0">
                              <a:effectLst/>
                            </a:rPr>
                            <a:t> </a:t>
                          </a:r>
                        </a:p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2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658479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2000" dirty="0" smtClean="0">
                            <a:effectLst/>
                          </a:endParaRPr>
                        </a:p>
                        <a:p>
                          <a:pPr marL="0" marR="0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effectLst/>
                                      </a:rPr>
                                      <m:t>−</m:t>
                                    </m:r>
                                    <m:r>
                                      <a:rPr lang="en-US" sz="2000">
                                        <a:effectLst/>
                                      </a:rPr>
                                      <m:t>𝟒</m:t>
                                    </m:r>
                                    <m:r>
                                      <a:rPr lang="en-US" sz="2000">
                                        <a:effectLst/>
                                      </a:rPr>
                                      <m:t>,</m:t>
                                    </m:r>
                                    <m:r>
                                      <a:rPr lang="en-US" sz="2000">
                                        <a:effectLst/>
                                      </a:rPr>
                                      <m:t>𝟑</m:t>
                                    </m:r>
                                  </m:e>
                                </m:d>
                                <m:r>
                                  <a:rPr lang="en-US" sz="2000">
                                    <a:effectLst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</a:endParaRPr>
                        </a:p>
                        <a:p>
                          <a:pPr marL="0" marR="0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</a:rPr>
                                  <m:t>𝒂𝒏𝒅</m:t>
                                </m:r>
                                <m:r>
                                  <a:rPr lang="en-US" sz="2000">
                                    <a:effectLst/>
                                  </a:rPr>
                                  <m:t> (</m:t>
                                </m:r>
                                <m:r>
                                  <a:rPr lang="en-US" sz="2000">
                                    <a:effectLst/>
                                  </a:rPr>
                                  <m:t>𝟔</m:t>
                                </m:r>
                                <m:r>
                                  <a:rPr lang="en-US" sz="2000">
                                    <a:effectLst/>
                                  </a:rPr>
                                  <m:t>,−</m:t>
                                </m:r>
                                <m:r>
                                  <a:rPr lang="en-US" sz="2000">
                                    <a:effectLst/>
                                  </a:rPr>
                                  <m:t>𝟔</m:t>
                                </m:r>
                                <m:r>
                                  <a:rPr lang="en-US" sz="2000">
                                    <a:effectLst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6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US" sz="2000" dirty="0" smtClean="0">
                              <a:effectLst/>
                            </a:rPr>
                            <a:t> </a:t>
                          </a:r>
                          <a:endParaRPr lang="en-US" sz="2000" b="1" spc="150" dirty="0" smtClean="0">
                            <a:solidFill>
                              <a:srgbClr val="534949"/>
                            </a:solidFill>
                          </a:endParaRPr>
                        </a:p>
                        <a:p>
                          <a:pPr marL="0" marR="0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2000" b="1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  <a:p>
                          <a:pPr marL="0" marR="0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2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 smtClean="0">
                            <a:effectLst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>
                              <a:effectLst/>
                            </a:rPr>
                            <a:t> </a:t>
                          </a:r>
                          <a:endParaRPr kumimoji="0" lang="en-US" sz="3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Times New Roman"/>
                            <a:cs typeface="+mn-cs"/>
                          </a:endParaRPr>
                        </a:p>
                        <a:p>
                          <a:pPr marL="0" marR="0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2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 smtClean="0">
                            <a:effectLst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effectLst/>
                            </a:rPr>
                            <a:t> </a:t>
                          </a:r>
                          <a:endParaRPr kumimoji="0" lang="en-US" sz="3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Times New Roman"/>
                            <a:cs typeface="+mn-cs"/>
                          </a:endParaRPr>
                        </a:p>
                        <a:p>
                          <a:pPr marL="0" marR="0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2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23007916"/>
                  </p:ext>
                </p:extLst>
              </p:nvPr>
            </p:nvGraphicFramePr>
            <p:xfrm>
              <a:off x="609600" y="2286000"/>
              <a:ext cx="7696200" cy="4038599"/>
            </p:xfrm>
            <a:graphic>
              <a:graphicData uri="http://schemas.openxmlformats.org/drawingml/2006/table">
                <a:tbl>
                  <a:tblPr firstRow="1" firstCol="1" bandRow="1">
                    <a:tableStyleId>{93296810-A885-4BE3-A3E7-6D5BEEA58F35}</a:tableStyleId>
                  </a:tblPr>
                  <a:tblGrid>
                    <a:gridCol w="1747864"/>
                    <a:gridCol w="2519336"/>
                    <a:gridCol w="1524000"/>
                    <a:gridCol w="1905000"/>
                  </a:tblGrid>
                  <a:tr h="77211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Starting Points </a:t>
                          </a:r>
                          <a:endParaRPr lang="en-US" sz="2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Slope</a:t>
                          </a:r>
                          <a:endParaRPr lang="en-US" sz="2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Parallel Slope</a:t>
                          </a:r>
                          <a:endParaRPr lang="en-US" sz="2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Perpendicular Slope</a:t>
                          </a:r>
                          <a:endParaRPr lang="en-US" sz="200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60800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52852" r="-340070" b="-1038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6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US" sz="2000" dirty="0" smtClean="0">
                              <a:effectLst/>
                            </a:rPr>
                            <a:t> </a:t>
                          </a:r>
                          <a:endParaRPr lang="en-US" sz="2000" b="1" spc="150" dirty="0" smtClean="0">
                            <a:solidFill>
                              <a:srgbClr val="534949"/>
                            </a:solidFill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 </a:t>
                          </a:r>
                          <a:endParaRPr lang="en-US" sz="2800" b="1" i="1" dirty="0" smtClean="0">
                            <a:effectLst/>
                            <a:latin typeface="Cambria Math"/>
                          </a:endParaRPr>
                        </a:p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2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en-US" sz="2000" dirty="0" smtClean="0">
                              <a:effectLst/>
                            </a:rPr>
                            <a:t> </a:t>
                          </a:r>
                        </a:p>
                        <a:p>
                          <a:pPr marL="0" marR="0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2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6584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147794" r="-340070" b="-3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600"/>
                            </a:spcBef>
                            <a:spcAft>
                              <a:spcPts val="1200"/>
                            </a:spcAft>
                          </a:pPr>
                          <a:r>
                            <a:rPr lang="en-US" sz="2000" dirty="0" smtClean="0">
                              <a:effectLst/>
                            </a:rPr>
                            <a:t> </a:t>
                          </a:r>
                          <a:endParaRPr lang="en-US" sz="2000" b="1" spc="150" dirty="0" smtClean="0">
                            <a:solidFill>
                              <a:srgbClr val="534949"/>
                            </a:solidFill>
                          </a:endParaRPr>
                        </a:p>
                        <a:p>
                          <a:pPr marL="0" marR="0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2000" b="1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  <a:p>
                          <a:pPr marL="0" marR="0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2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 smtClean="0">
                            <a:effectLst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>
                              <a:effectLst/>
                            </a:rPr>
                            <a:t> </a:t>
                          </a:r>
                          <a:endParaRPr kumimoji="0" lang="en-US" sz="3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Times New Roman"/>
                            <a:cs typeface="+mn-cs"/>
                          </a:endParaRPr>
                        </a:p>
                        <a:p>
                          <a:pPr marL="0" marR="0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2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 smtClean="0">
                            <a:effectLst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effectLst/>
                            </a:rPr>
                            <a:t> </a:t>
                          </a:r>
                          <a:endParaRPr kumimoji="0" lang="en-US" sz="3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Times New Roman"/>
                            <a:cs typeface="+mn-cs"/>
                          </a:endParaRPr>
                        </a:p>
                        <a:p>
                          <a:pPr marL="0" marR="0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en-US" sz="2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438400" y="3110871"/>
                <a:ext cx="1655325" cy="6160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pc="150">
                          <a:solidFill>
                            <a:srgbClr val="534949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spc="150">
                          <a:solidFill>
                            <a:srgbClr val="534949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110871"/>
                <a:ext cx="1655325" cy="6160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743200" y="3763818"/>
                <a:ext cx="1624163" cy="6952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Times New Roman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−5−2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−2−1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US" b="1" i="1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Times New Roman"/>
                  <a:ea typeface="Times New Roman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3763818"/>
                <a:ext cx="1624163" cy="69525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438400" y="4608945"/>
                <a:ext cx="1655325" cy="6160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pc="150">
                          <a:solidFill>
                            <a:srgbClr val="534949"/>
                          </a:solidFill>
                          <a:latin typeface="Cambria Math"/>
                        </a:rPr>
                        <m:t>𝒎</m:t>
                      </m:r>
                      <m:r>
                        <a:rPr lang="en-US" b="1" i="1" spc="150">
                          <a:solidFill>
                            <a:srgbClr val="534949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 spc="150">
                              <a:solidFill>
                                <a:srgbClr val="534949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pc="150">
                                  <a:solidFill>
                                    <a:srgbClr val="534949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608945"/>
                <a:ext cx="1655325" cy="61600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2506153" y="5281688"/>
                <a:ext cx="1989647" cy="6619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Times New Roman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−6−3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6−(−4)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r>
                            <a:rPr lang="en-US" b="1" i="1"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en-US" b="1" i="1">
                              <a:latin typeface="Cambria Math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153" y="5281688"/>
                <a:ext cx="1989647" cy="66191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5454364" y="3368236"/>
                <a:ext cx="489236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364" y="3368236"/>
                <a:ext cx="489236" cy="8989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7033491" y="3352800"/>
                <a:ext cx="756938" cy="8995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491" y="3352800"/>
                <a:ext cx="756938" cy="89954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320513" y="5041815"/>
                <a:ext cx="756938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513" y="5041815"/>
                <a:ext cx="756938" cy="90178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7144561" y="5068285"/>
                <a:ext cx="704039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561" y="5068285"/>
                <a:ext cx="704039" cy="90178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377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62000"/>
          </a:xfrm>
        </p:spPr>
        <p:txBody>
          <a:bodyPr/>
          <a:lstStyle/>
          <a:p>
            <a:r>
              <a:rPr lang="en-US" u="sng" dirty="0" smtClean="0"/>
              <a:t>Warm-</a:t>
            </a:r>
            <a:r>
              <a:rPr lang="en-US" u="sng" dirty="0" smtClean="0"/>
              <a:t>up</a:t>
            </a:r>
            <a:r>
              <a:rPr lang="en-US" dirty="0" smtClean="0"/>
              <a:t>: </a:t>
            </a:r>
            <a:r>
              <a:rPr lang="en-US" dirty="0" smtClean="0"/>
              <a:t>Theorem </a:t>
            </a:r>
            <a:r>
              <a:rPr lang="en-US" dirty="0" smtClean="0"/>
              <a:t>for Similar Solids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59082"/>
                <a:ext cx="8534400" cy="4741718"/>
              </a:xfrm>
            </p:spPr>
            <p:txBody>
              <a:bodyPr/>
              <a:lstStyle/>
              <a:p>
                <a:pPr marL="0" indent="0">
                  <a:spcAft>
                    <a:spcPts val="2400"/>
                  </a:spcAft>
                  <a:buNone/>
                </a:pPr>
                <a:r>
                  <a:rPr lang="en-US" sz="2800" b="1" u="sng" dirty="0" smtClean="0"/>
                  <a:t>Theorem 12-11</a:t>
                </a:r>
                <a:r>
                  <a:rPr lang="en-US" sz="2800" b="1" dirty="0" smtClean="0"/>
                  <a:t>:</a:t>
                </a:r>
                <a:r>
                  <a:rPr lang="en-US" sz="2800" dirty="0" smtClean="0"/>
                  <a:t> If the scale factor of two similar solids is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𝒂</m:t>
                    </m:r>
                    <m:r>
                      <a:rPr lang="en-US" sz="2800" b="1" i="1" smtClean="0">
                        <a:latin typeface="Cambria Math"/>
                      </a:rPr>
                      <m:t>:</m:t>
                    </m:r>
                    <m:r>
                      <a:rPr lang="en-US" sz="2800" b="1" i="1" smtClean="0">
                        <a:latin typeface="Cambria Math"/>
                      </a:rPr>
                      <m:t>𝒃</m:t>
                    </m:r>
                  </m:oMath>
                </a14:m>
                <a:r>
                  <a:rPr lang="en-US" sz="2800" dirty="0" smtClean="0"/>
                  <a:t>, then </a:t>
                </a:r>
              </a:p>
              <a:p>
                <a:pPr marL="0" indent="0">
                  <a:spcAft>
                    <a:spcPts val="2400"/>
                  </a:spcAft>
                  <a:buNone/>
                </a:pPr>
                <a:r>
                  <a:rPr lang="en-US" sz="2800" dirty="0" smtClean="0"/>
                  <a:t>(1) The ratio of corresponding perimeters is    </a:t>
                </a:r>
              </a:p>
              <a:p>
                <a:pPr marL="0" indent="0">
                  <a:spcAft>
                    <a:spcPts val="2400"/>
                  </a:spcAft>
                  <a:buNone/>
                </a:pPr>
                <a:r>
                  <a:rPr lang="en-US" sz="2800" dirty="0" smtClean="0"/>
                  <a:t>(2) The ratio of the base areas, of the lateral area, and of the total areas is</a:t>
                </a:r>
                <a:endParaRPr lang="en-US" sz="2800" b="1" dirty="0" smtClean="0"/>
              </a:p>
              <a:p>
                <a:pPr marL="0" indent="0">
                  <a:spcAft>
                    <a:spcPts val="2400"/>
                  </a:spcAft>
                  <a:buNone/>
                </a:pPr>
                <a:r>
                  <a:rPr lang="en-US" sz="2800" dirty="0" smtClean="0"/>
                  <a:t>(3) The ratio of the volumes is</a:t>
                </a:r>
                <a:endParaRPr lang="en-US" sz="2800" b="1" dirty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59082"/>
                <a:ext cx="8534400" cy="4741718"/>
              </a:xfrm>
              <a:blipFill rotWithShape="1">
                <a:blip r:embed="rId2"/>
                <a:stretch>
                  <a:fillRect l="-1429" t="-1157" r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7731320" y="2905780"/>
                <a:ext cx="8792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𝒂</m:t>
                      </m:r>
                      <m:r>
                        <a:rPr lang="en-US" sz="2800" b="1" i="1">
                          <a:latin typeface="Cambria Math"/>
                        </a:rPr>
                        <m:t>:</m:t>
                      </m:r>
                      <m:r>
                        <a:rPr lang="en-US" sz="2800" b="1" i="1"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1320" y="2905780"/>
                <a:ext cx="87928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422345" y="4167909"/>
                <a:ext cx="1223220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>
                          <a:latin typeface="Cambria Math"/>
                        </a:rPr>
                        <m:t>:</m:t>
                      </m:r>
                      <m:sSup>
                        <m:sSup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2345" y="4167909"/>
                <a:ext cx="1223220" cy="5329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482380" y="4953434"/>
                <a:ext cx="1223220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2800" b="1" i="1">
                          <a:latin typeface="Cambria Math"/>
                        </a:rPr>
                        <m:t>:</m:t>
                      </m:r>
                      <m:sSup>
                        <m:sSup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380" y="4953434"/>
                <a:ext cx="1223220" cy="53296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555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990600"/>
          </a:xfrm>
        </p:spPr>
        <p:txBody>
          <a:bodyPr/>
          <a:lstStyle/>
          <a:p>
            <a:r>
              <a:rPr lang="en-US" dirty="0" smtClean="0"/>
              <a:t>Warm-Up from 12-5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648200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1.) </a:t>
            </a:r>
            <a:r>
              <a:rPr lang="en-US" sz="2200" dirty="0"/>
              <a:t>Given the following measurements for similar solids, identify the reduced ratio for each of the </a:t>
            </a:r>
            <a:r>
              <a:rPr lang="en-US" sz="2200" dirty="0" smtClean="0"/>
              <a:t>following.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/>
              <a:t>Given </a:t>
            </a:r>
            <a:r>
              <a:rPr lang="en-US" sz="2200" dirty="0"/>
              <a:t>height </a:t>
            </a:r>
            <a:r>
              <a:rPr lang="en-US" sz="2200" dirty="0" smtClean="0"/>
              <a:t>4 </a:t>
            </a:r>
            <a:r>
              <a:rPr lang="en-US" sz="2200" dirty="0"/>
              <a:t>and height </a:t>
            </a:r>
            <a:r>
              <a:rPr lang="en-US" sz="2200" dirty="0" smtClean="0"/>
              <a:t>7</a:t>
            </a:r>
          </a:p>
          <a:p>
            <a:pPr marL="0" indent="0">
              <a:buNone/>
            </a:pPr>
            <a:r>
              <a:rPr lang="en-US" sz="2200" dirty="0" smtClean="0"/>
              <a:t>*When given heights/slant heights /radii /perimeter /circumference, you use a reduced ratio of the values given as your scale</a:t>
            </a: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(</a:t>
            </a:r>
            <a:r>
              <a:rPr lang="en-US" sz="2200" dirty="0" smtClean="0"/>
              <a:t>a.) </a:t>
            </a:r>
            <a:r>
              <a:rPr lang="en-US" sz="2200" dirty="0"/>
              <a:t>S</a:t>
            </a:r>
            <a:r>
              <a:rPr lang="en-US" sz="2200" dirty="0" smtClean="0"/>
              <a:t>cale </a:t>
            </a:r>
            <a:r>
              <a:rPr lang="en-US" sz="2200" dirty="0"/>
              <a:t>Factor </a:t>
            </a:r>
            <a:r>
              <a:rPr lang="en-US" sz="2200" dirty="0" smtClean="0"/>
              <a:t>__________</a:t>
            </a: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(</a:t>
            </a:r>
            <a:r>
              <a:rPr lang="en-US" sz="2200" dirty="0" smtClean="0"/>
              <a:t>b.) Total Area </a:t>
            </a:r>
            <a:r>
              <a:rPr lang="en-US" dirty="0" smtClean="0"/>
              <a:t>_______________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895600" y="3962400"/>
                <a:ext cx="1219200" cy="664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962400"/>
                <a:ext cx="1219200" cy="66409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352964" y="5257800"/>
                <a:ext cx="2667000" cy="761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𝟒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𝟕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𝟏𝟔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𝟒𝟗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964" y="5257800"/>
                <a:ext cx="2667000" cy="7617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772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Warm-Up from 12-5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76400"/>
                <a:ext cx="8610600" cy="4267200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dirty="0" smtClean="0"/>
                  <a:t>Given </a:t>
                </a:r>
                <a:r>
                  <a:rPr lang="en-US" dirty="0"/>
                  <a:t>the following measurements for similar solids, identify the reduced ratio for each of the following</a:t>
                </a:r>
                <a:r>
                  <a:rPr lang="en-US" dirty="0" smtClean="0"/>
                  <a:t>.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dirty="0"/>
                  <a:t>Given areas </a:t>
                </a:r>
                <a:r>
                  <a:rPr lang="en-US" dirty="0"/>
                  <a:t>1</a:t>
                </a:r>
                <a:r>
                  <a:rPr lang="en-US" dirty="0" smtClean="0"/>
                  <a:t>8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</a:rPr>
                      <m:t>50</m:t>
                    </m:r>
                    <m:r>
                      <a:rPr lang="en-US" i="1" dirty="0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/>
                  <a:t>. </a:t>
                </a:r>
                <a:endParaRPr lang="en-US" dirty="0" smtClean="0"/>
              </a:p>
              <a:p>
                <a:pPr>
                  <a:spcAft>
                    <a:spcPts val="1200"/>
                  </a:spcAft>
                </a:pPr>
                <a:r>
                  <a:rPr lang="en-US" dirty="0" smtClean="0"/>
                  <a:t>Pay attention to the fact that it gives </a:t>
                </a:r>
                <a:r>
                  <a:rPr lang="en-US" b="1" dirty="0" smtClean="0"/>
                  <a:t>AREAS</a:t>
                </a:r>
                <a:r>
                  <a:rPr lang="en-US" dirty="0" smtClean="0"/>
                  <a:t>, which have an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/</m:t>
                    </m:r>
                    <m:sSup>
                      <m:sSupPr>
                        <m:ctrlPr>
                          <a:rPr lang="en-US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 smtClean="0"/>
                  <a:t> relationship to the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𝒂</m:t>
                    </m:r>
                    <m:r>
                      <a:rPr lang="en-US" b="1" i="1" smtClean="0">
                        <a:latin typeface="Cambria Math"/>
                      </a:rPr>
                      <m:t>/</m:t>
                    </m:r>
                    <m:r>
                      <a:rPr lang="en-US" b="1" i="1" smtClean="0">
                        <a:latin typeface="Cambria Math"/>
                      </a:rPr>
                      <m:t>𝒃</m:t>
                    </m:r>
                  </m:oMath>
                </a14:m>
                <a:r>
                  <a:rPr lang="en-US" dirty="0" smtClean="0"/>
                  <a:t> scale factor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dirty="0" smtClean="0"/>
                  <a:t>To solve for the scale factor, first reduce the current ratio, then take the square root of both values to get the scale factor</a:t>
                </a:r>
                <a:endParaRPr lang="en-US" dirty="0" smtClean="0"/>
              </a:p>
              <a:p>
                <a:pPr>
                  <a:spcAft>
                    <a:spcPts val="1200"/>
                  </a:spcAft>
                </a:pPr>
                <a:r>
                  <a:rPr lang="en-US" dirty="0" smtClean="0"/>
                  <a:t>(</a:t>
                </a:r>
                <a:r>
                  <a:rPr lang="en-US" dirty="0"/>
                  <a:t>a.) Scale </a:t>
                </a:r>
                <a:r>
                  <a:rPr lang="en-US" dirty="0" smtClean="0"/>
                  <a:t>Factor</a:t>
                </a:r>
                <a:r>
                  <a:rPr lang="en-US" dirty="0"/>
                  <a:t>	</a:t>
                </a:r>
                <a:r>
                  <a:rPr lang="en-US" dirty="0" smtClean="0"/>
                  <a:t>		</a:t>
                </a:r>
                <a:r>
                  <a:rPr lang="en-US" dirty="0" smtClean="0"/>
                  <a:t>(b</a:t>
                </a:r>
                <a:r>
                  <a:rPr lang="en-US" dirty="0"/>
                  <a:t>.) </a:t>
                </a:r>
                <a:r>
                  <a:rPr lang="en-US" dirty="0" smtClean="0"/>
                  <a:t>Volume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76400"/>
                <a:ext cx="8610600" cy="4267200"/>
              </a:xfrm>
              <a:blipFill rotWithShape="1">
                <a:blip r:embed="rId2"/>
                <a:stretch>
                  <a:fillRect t="-714" r="-3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2582" y="5036995"/>
                <a:ext cx="2971800" cy="130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spcAft>
                    <a:spcPts val="18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 smtClean="0">
                            <a:latin typeface="Cambria Math"/>
                          </a:rPr>
                          <m:t>𝟏𝟖</m:t>
                        </m:r>
                        <m:r>
                          <a:rPr lang="en-US" sz="2600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</m:num>
                      <m:den>
                        <m:r>
                          <a:rPr lang="en-US" sz="2600" b="1" i="1" smtClean="0">
                            <a:latin typeface="Cambria Math"/>
                          </a:rPr>
                          <m:t>𝟓𝟎</m:t>
                        </m:r>
                        <m:r>
                          <a:rPr lang="en-US" sz="2600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</m:den>
                    </m:f>
                    <m:r>
                      <a:rPr lang="en-US" sz="2600" b="1" i="1" smtClean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 smtClean="0"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2600" b="1" i="1" smtClean="0">
                            <a:latin typeface="Cambria Math"/>
                          </a:rPr>
                          <m:t>𝟐𝟓</m:t>
                        </m:r>
                      </m:den>
                    </m:f>
                  </m:oMath>
                </a14:m>
                <a:endParaRPr lang="en-US" sz="2600" b="1" i="1" dirty="0" smtClean="0">
                  <a:latin typeface="Cambria Math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600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6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600" b="1" i="1" smtClean="0">
                                <a:latin typeface="Cambria Math"/>
                              </a:rPr>
                              <m:t>𝟗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sz="26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600" b="1" i="1" smtClean="0">
                                <a:latin typeface="Cambria Math"/>
                              </a:rPr>
                              <m:t>𝟐𝟓</m:t>
                            </m:r>
                          </m:e>
                        </m:rad>
                      </m:den>
                    </m:f>
                    <m:r>
                      <a:rPr lang="en-US" sz="2600" b="1" i="1" smtClean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2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600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US" sz="2600" b="1" i="1" dirty="0" smtClean="0">
                  <a:latin typeface="Cambria Math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82" y="5036995"/>
                <a:ext cx="2971800" cy="130234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830618" y="5111184"/>
                <a:ext cx="2895600" cy="670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𝟓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𝟐𝟕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𝟏𝟐𝟓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618" y="5111184"/>
                <a:ext cx="2895600" cy="67031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452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Content Objective</a:t>
            </a:r>
            <a:r>
              <a:rPr lang="en-US" sz="3200" dirty="0" smtClean="0"/>
              <a:t>: Students will be able to </a:t>
            </a:r>
            <a:r>
              <a:rPr lang="en-US" sz="3200" dirty="0" smtClean="0"/>
              <a:t>identify slopes in straight lines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b="1" u="sng" dirty="0" smtClean="0"/>
              <a:t>Language Objective</a:t>
            </a:r>
            <a:r>
              <a:rPr lang="en-US" sz="3200" dirty="0" smtClean="0"/>
              <a:t>: Students will be able to </a:t>
            </a:r>
            <a:r>
              <a:rPr lang="en-US" sz="3200" dirty="0" smtClean="0"/>
              <a:t>calculate the slope of a line with two or more given points.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of a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37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80999" y="1719071"/>
                <a:ext cx="8407893" cy="338632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 smtClean="0"/>
                  <a:t>The </a:t>
                </a:r>
                <a:r>
                  <a:rPr lang="en-US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Slope </a:t>
                </a:r>
                <a:r>
                  <a:rPr lang="en-US" sz="2400" dirty="0" smtClean="0"/>
                  <a:t>of a line is the ratio of </a:t>
                </a:r>
                <a:r>
                  <a:rPr lang="en-US" sz="2400" i="1" dirty="0" smtClean="0"/>
                  <a:t>change in y</a:t>
                </a:r>
                <a:r>
                  <a:rPr lang="en-US" sz="2400" dirty="0" smtClean="0"/>
                  <a:t> </a:t>
                </a:r>
                <a:endParaRPr lang="en-US" sz="2400" dirty="0" smtClean="0"/>
              </a:p>
              <a:p>
                <a:pPr marL="4572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        </a:t>
                </a:r>
                <a:r>
                  <a:rPr lang="en-US" sz="2400" dirty="0" smtClean="0"/>
                  <a:t>to </a:t>
                </a:r>
                <a:r>
                  <a:rPr lang="en-US" sz="2400" dirty="0" smtClean="0"/>
                  <a:t>the </a:t>
                </a:r>
                <a:r>
                  <a:rPr lang="en-US" sz="2400" i="1" dirty="0" smtClean="0"/>
                  <a:t>change in </a:t>
                </a:r>
                <a:r>
                  <a:rPr lang="en-US" sz="2400" i="1" dirty="0" smtClean="0"/>
                  <a:t>x</a:t>
                </a:r>
              </a:p>
              <a:p>
                <a:pPr marL="45720" indent="0">
                  <a:buNone/>
                </a:pPr>
                <a:endPara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Symbolically</a:t>
                </a:r>
                <a:r>
                  <a:rPr lang="en-US" sz="2400" dirty="0" smtClean="0"/>
                  <a:t>, the slope is denoted by an </a:t>
                </a:r>
                <a:r>
                  <a:rPr lang="en-US" sz="2400" b="1" i="1" dirty="0" smtClean="0"/>
                  <a:t>m.</a:t>
                </a:r>
                <a:endParaRPr lang="en-US" sz="2400" dirty="0" smtClean="0"/>
              </a:p>
              <a:p>
                <a:endParaRPr lang="en-US" sz="2400" b="1" i="1" dirty="0"/>
              </a:p>
              <a:p>
                <a:r>
                  <a:rPr lang="en-US" sz="2400" dirty="0" smtClean="0"/>
                  <a:t>Algebraically, the slope can be defined using the following equation, with points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/>
                  <a:t>) and </a:t>
                </a:r>
                <a:r>
                  <a:rPr lang="en-US" sz="24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)</a:t>
                </a:r>
                <a:r>
                  <a:rPr lang="en-US" sz="2400" dirty="0" smtClean="0"/>
                  <a:t>.</a:t>
                </a:r>
              </a:p>
              <a:p>
                <a:pPr marL="4572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0999" y="1719071"/>
                <a:ext cx="8407893" cy="3386329"/>
              </a:xfrm>
              <a:blipFill rotWithShape="1">
                <a:blip r:embed="rId2"/>
                <a:stretch>
                  <a:fillRect l="-217" t="-25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648854" y="5341939"/>
                <a:ext cx="1107996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𝒎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</m:oMath>
                </a14:m>
                <a:r>
                  <a:rPr lang="en-US" b="1" dirty="0"/>
                  <a:t>	</a:t>
                </a:r>
                <a:endParaRPr lang="en-US" b="1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854" y="5341939"/>
                <a:ext cx="1107996" cy="51328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371600" y="5105400"/>
                <a:ext cx="2684133" cy="9863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𝒄𝒉𝒂𝒏𝒈𝒆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𝒊𝒏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𝒚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𝒄𝒉𝒂𝒏𝒈𝒆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𝒊𝒏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𝒙</m:t>
                          </m:r>
                        </m:den>
                      </m:f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105400"/>
                <a:ext cx="2684133" cy="9863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5072182" y="5184909"/>
                <a:ext cx="1475212" cy="9068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2182" y="5184909"/>
                <a:ext cx="1475212" cy="90685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872345" y="5116265"/>
                <a:ext cx="1344022" cy="9035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𝒓𝒊𝒔𝒆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𝒓𝒖𝒏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345" y="5116265"/>
                <a:ext cx="1344022" cy="90358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457200" y="2057400"/>
            <a:ext cx="34977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(vertical change, or </a:t>
            </a:r>
            <a:r>
              <a:rPr lang="en-US" sz="2400" i="1" dirty="0"/>
              <a:t>rise</a:t>
            </a:r>
            <a:r>
              <a:rPr lang="en-US" dirty="0"/>
              <a:t>)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2514600"/>
            <a:ext cx="3840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buNone/>
            </a:pPr>
            <a:r>
              <a:rPr lang="en-US" sz="2400" dirty="0"/>
              <a:t>(horizontal change, or </a:t>
            </a:r>
            <a:r>
              <a:rPr lang="en-US" sz="2400" i="1" dirty="0"/>
              <a:t>run</a:t>
            </a:r>
            <a:r>
              <a:rPr lang="en-US" sz="24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53680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20964" y="1719071"/>
                <a:ext cx="4038600" cy="4935271"/>
              </a:xfrm>
            </p:spPr>
            <p:txBody>
              <a:bodyPr>
                <a:normAutofit/>
              </a:bodyPr>
              <a:lstStyle/>
              <a:p>
                <a:pPr marL="45720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1.)</a:t>
                </a:r>
              </a:p>
              <a:p>
                <a:pPr marL="45720" indent="0">
                  <a:buNone/>
                </a:pPr>
                <a:endParaRPr lang="en-US" sz="2400" dirty="0" smtClean="0"/>
              </a:p>
              <a:p>
                <a:pPr marL="45720" indent="0">
                  <a:buNone/>
                </a:pPr>
                <a:endParaRPr lang="en-US" sz="2400" dirty="0" smtClean="0"/>
              </a:p>
              <a:p>
                <a:pPr marL="45720" indent="0">
                  <a:buNone/>
                </a:pPr>
                <a:endParaRPr lang="en-US" sz="2400" dirty="0" smtClean="0"/>
              </a:p>
              <a:p>
                <a:pPr marL="45720" indent="0">
                  <a:buNone/>
                </a:pPr>
                <a:endParaRPr lang="en-US" sz="2400" dirty="0" smtClean="0"/>
              </a:p>
              <a:p>
                <a:pPr marL="45720" indent="0">
                  <a:spcBef>
                    <a:spcPts val="600"/>
                  </a:spcBef>
                  <a:buNone/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</a:t>
                </a:r>
              </a:p>
              <a:p>
                <a:pPr marL="45720" indent="0">
                  <a:spcBef>
                    <a:spcPts val="600"/>
                  </a:spcBef>
                  <a:buNone/>
                </a:pPr>
                <a:r>
                  <a:rPr lang="en-US" sz="2600" dirty="0" smtClean="0"/>
                  <a:t> </a:t>
                </a:r>
                <a14:m>
                  <m:oMath xmlns:m="http://schemas.openxmlformats.org/officeDocument/2006/math">
                    <m:r>
                      <a:rPr lang="en-US" sz="2600" b="1" i="1">
                        <a:latin typeface="Cambria Math"/>
                      </a:rPr>
                      <m:t>𝒎</m:t>
                    </m:r>
                    <m:r>
                      <a:rPr lang="en-US" sz="26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600" b="1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6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600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600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2600" b="1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6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600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6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6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600" b="1" i="1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600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2600" b="1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6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600" b="1" i="1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6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den>
                    </m:f>
                    <m:r>
                      <a:rPr lang="en-US" sz="26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1" i="1" smtClean="0">
                            <a:latin typeface="Cambria Math"/>
                          </a:rPr>
                          <m:t>𝟒</m:t>
                        </m:r>
                        <m:r>
                          <a:rPr lang="en-US" sz="2600" b="1" i="1" smtClean="0">
                            <a:latin typeface="Cambria Math"/>
                          </a:rPr>
                          <m:t>−(−</m:t>
                        </m:r>
                        <m:r>
                          <a:rPr lang="en-US" sz="2600" b="1" i="1" smtClean="0">
                            <a:latin typeface="Cambria Math"/>
                          </a:rPr>
                          <m:t>𝟏</m:t>
                        </m:r>
                        <m:r>
                          <a:rPr lang="en-US" sz="2600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600" b="1" i="1" smtClean="0">
                            <a:latin typeface="Cambria Math"/>
                          </a:rPr>
                          <m:t>𝟓</m:t>
                        </m:r>
                        <m:r>
                          <a:rPr lang="en-US" sz="26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6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sz="2600" b="1" i="1" dirty="0" smtClean="0">
                  <a:latin typeface="Cambria Math"/>
                </a:endParaRPr>
              </a:p>
              <a:p>
                <a:pPr marL="45720" indent="0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26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600" b="1" dirty="0" smtClean="0"/>
              </a:p>
              <a:p>
                <a:pPr marL="45720" indent="0" algn="ctr">
                  <a:spcBef>
                    <a:spcPts val="600"/>
                  </a:spcBef>
                  <a:buNone/>
                </a:pPr>
                <a:r>
                  <a:rPr lang="en-US" sz="2400" b="1" dirty="0"/>
                  <a:t>	</a:t>
                </a:r>
              </a:p>
              <a:p>
                <a:pPr marL="45720" indent="0">
                  <a:spcBef>
                    <a:spcPts val="600"/>
                  </a:spcBef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20964" y="1719071"/>
                <a:ext cx="4038600" cy="4935271"/>
              </a:xfrm>
              <a:blipFill rotWithShape="1">
                <a:blip r:embed="rId2"/>
                <a:stretch>
                  <a:fillRect l="-1208" t="-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343400" y="1693476"/>
                <a:ext cx="4572000" cy="4859724"/>
              </a:xfrm>
            </p:spPr>
            <p:txBody>
              <a:bodyPr>
                <a:normAutofit/>
              </a:bodyPr>
              <a:lstStyle/>
              <a:p>
                <a:pPr marL="45720" indent="0">
                  <a:spcAft>
                    <a:spcPts val="600"/>
                  </a:spcAft>
                  <a:buNone/>
                </a:pPr>
                <a:r>
                  <a:rPr lang="en-US" sz="2400" dirty="0" smtClean="0"/>
                  <a:t>2.)</a:t>
                </a:r>
              </a:p>
              <a:p>
                <a:pPr marL="45720" indent="0">
                  <a:buNone/>
                </a:pPr>
                <a:endParaRPr lang="en-US" sz="2400" dirty="0"/>
              </a:p>
              <a:p>
                <a:pPr marL="45720" indent="0">
                  <a:buNone/>
                </a:pPr>
                <a:endParaRPr lang="en-US" sz="2400" dirty="0" smtClean="0"/>
              </a:p>
              <a:p>
                <a:pPr marL="45720" indent="0">
                  <a:buNone/>
                </a:pPr>
                <a:endParaRPr lang="en-US" sz="2400" dirty="0"/>
              </a:p>
              <a:p>
                <a:pPr marL="45720" indent="0">
                  <a:buNone/>
                </a:pPr>
                <a:endParaRPr lang="en-US" sz="2400" dirty="0" smtClean="0"/>
              </a:p>
              <a:p>
                <a:pPr marL="45720" indent="0">
                  <a:spcAft>
                    <a:spcPts val="1200"/>
                  </a:spcAft>
                  <a:buNone/>
                </a:pPr>
                <a:r>
                  <a:rPr lang="en-US" sz="2400" b="1" u="sng" dirty="0" smtClean="0"/>
                  <a:t>Solution</a:t>
                </a:r>
                <a:r>
                  <a:rPr lang="en-US" sz="2400" dirty="0"/>
                  <a:t>: 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latin typeface="Cambria Math"/>
                        </a:rPr>
                        <m:t>𝒎</m:t>
                      </m:r>
                      <m:r>
                        <a:rPr lang="en-US" sz="22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2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2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2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2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2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2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2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2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2200" b="1" i="1" smtClean="0">
                              <a:latin typeface="Cambria Math"/>
                            </a:rPr>
                            <m:t>𝟕</m:t>
                          </m:r>
                          <m:r>
                            <a:rPr lang="en-US" sz="22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(−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200" b="1" i="1" dirty="0" smtClean="0">
                  <a:latin typeface="Cambria Math"/>
                </a:endParaRPr>
              </a:p>
              <a:p>
                <a:pPr marL="45720" indent="0">
                  <a:buNone/>
                </a:pPr>
                <a:endParaRPr lang="en-US" sz="2200" b="1" i="1" dirty="0" smtClean="0">
                  <a:latin typeface="Cambria Math"/>
                </a:endParaRP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200" b="1" i="1" smtClean="0">
                              <a:latin typeface="Cambria Math"/>
                            </a:rPr>
                            <m:t>𝟗</m:t>
                          </m:r>
                        </m:den>
                      </m:f>
                      <m:r>
                        <a:rPr lang="en-US" sz="2200" b="1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2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343400" y="1693476"/>
                <a:ext cx="4572000" cy="4859724"/>
              </a:xfrm>
              <a:blipFill rotWithShape="1">
                <a:blip r:embed="rId3"/>
                <a:stretch>
                  <a:fillRect l="-1067" t="-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Calculate the slope of each Line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83491" y="1651456"/>
            <a:ext cx="3138055" cy="2315424"/>
            <a:chOff x="683491" y="1651456"/>
            <a:chExt cx="3138055" cy="2315424"/>
          </a:xfrm>
        </p:grpSpPr>
        <p:grpSp>
          <p:nvGrpSpPr>
            <p:cNvPr id="38" name="Group 37"/>
            <p:cNvGrpSpPr/>
            <p:nvPr/>
          </p:nvGrpSpPr>
          <p:grpSpPr>
            <a:xfrm>
              <a:off x="683491" y="1651456"/>
              <a:ext cx="3138055" cy="2259687"/>
              <a:chOff x="819727" y="1651456"/>
              <a:chExt cx="3138055" cy="2259687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819727" y="1651456"/>
                <a:ext cx="3138055" cy="2259687"/>
                <a:chOff x="838200" y="1702713"/>
                <a:chExt cx="3138055" cy="2259687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838200" y="1905000"/>
                  <a:ext cx="2895600" cy="2057400"/>
                  <a:chOff x="838200" y="1905000"/>
                  <a:chExt cx="2895600" cy="2057400"/>
                </a:xfrm>
              </p:grpSpPr>
              <p:cxnSp>
                <p:nvCxnSpPr>
                  <p:cNvPr id="11" name="Straight Arrow Connector 10"/>
                  <p:cNvCxnSpPr/>
                  <p:nvPr/>
                </p:nvCxnSpPr>
                <p:spPr>
                  <a:xfrm flipV="1">
                    <a:off x="1295400" y="1905000"/>
                    <a:ext cx="0" cy="2057400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Arrow Connector 13"/>
                  <p:cNvCxnSpPr/>
                  <p:nvPr/>
                </p:nvCxnSpPr>
                <p:spPr>
                  <a:xfrm>
                    <a:off x="838200" y="3429000"/>
                    <a:ext cx="2895600" cy="0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1281545" y="1702713"/>
                      <a:ext cx="471055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200" b="1" i="1" dirty="0" smtClean="0">
                                <a:latin typeface="Cambria Math"/>
                              </a:rPr>
                              <m:t>𝒚</m:t>
                            </m:r>
                          </m:oMath>
                        </m:oMathPara>
                      </a14:m>
                      <a:endParaRPr lang="en-US" sz="2200" b="1" dirty="0"/>
                    </a:p>
                  </p:txBody>
                </p:sp>
              </mc:Choice>
              <mc:Fallback xmlns="">
                <p:sp>
                  <p:nvSpPr>
                    <p:cNvPr id="16" name="TextBox 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81545" y="1702713"/>
                      <a:ext cx="471055" cy="430887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 b="-985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" name="TextBox 16"/>
                    <p:cNvSpPr txBox="1"/>
                    <p:nvPr/>
                  </p:nvSpPr>
                  <p:spPr>
                    <a:xfrm>
                      <a:off x="3505200" y="3379113"/>
                      <a:ext cx="471055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200" b="1" i="1" dirty="0" smtClean="0">
                                <a:latin typeface="Cambria Math"/>
                              </a:rPr>
                              <m:t>𝒙</m:t>
                            </m:r>
                          </m:oMath>
                        </m:oMathPara>
                      </a14:m>
                      <a:endParaRPr lang="en-US" sz="2200" b="1" dirty="0"/>
                    </a:p>
                  </p:txBody>
                </p:sp>
              </mc:Choice>
              <mc:Fallback xmlns="">
                <p:sp>
                  <p:nvSpPr>
                    <p:cNvPr id="17" name="TextBox 1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05200" y="3379113"/>
                      <a:ext cx="471055" cy="430887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26" name="Straight Connector 25"/>
              <p:cNvCxnSpPr/>
              <p:nvPr/>
            </p:nvCxnSpPr>
            <p:spPr>
              <a:xfrm flipV="1">
                <a:off x="2267527" y="2286000"/>
                <a:ext cx="551873" cy="14478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Oval 27"/>
              <p:cNvSpPr/>
              <p:nvPr/>
            </p:nvSpPr>
            <p:spPr>
              <a:xfrm>
                <a:off x="2229427" y="3690625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781300" y="22479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2149764" y="3566770"/>
                  <a:ext cx="990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latin typeface="Cambria Math"/>
                          </a:rPr>
                          <m:t>(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𝟑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,−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𝟏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2000" b="1" dirty="0"/>
                </a:p>
              </p:txBody>
            </p:sp>
          </mc:Choice>
          <mc:Fallback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9764" y="3566770"/>
                  <a:ext cx="990600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2469" r="-3086" b="-151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2560782" y="1853743"/>
                  <a:ext cx="990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latin typeface="Cambria Math"/>
                          </a:rPr>
                          <m:t>(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𝟓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,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𝟒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2000" b="1" dirty="0"/>
                </a:p>
              </p:txBody>
            </p:sp>
          </mc:Choice>
          <mc:Fallback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60782" y="1853743"/>
                  <a:ext cx="990600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51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oup 8"/>
          <p:cNvGrpSpPr/>
          <p:nvPr/>
        </p:nvGrpSpPr>
        <p:grpSpPr>
          <a:xfrm>
            <a:off x="4343400" y="1626513"/>
            <a:ext cx="3823855" cy="2259687"/>
            <a:chOff x="4343400" y="1626513"/>
            <a:chExt cx="3823855" cy="2259687"/>
          </a:xfrm>
        </p:grpSpPr>
        <p:grpSp>
          <p:nvGrpSpPr>
            <p:cNvPr id="37" name="Group 36"/>
            <p:cNvGrpSpPr/>
            <p:nvPr/>
          </p:nvGrpSpPr>
          <p:grpSpPr>
            <a:xfrm>
              <a:off x="4995718" y="1626513"/>
              <a:ext cx="3171537" cy="2259687"/>
              <a:chOff x="4995718" y="1626513"/>
              <a:chExt cx="3171537" cy="2259687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5029200" y="2254827"/>
                <a:ext cx="2514600" cy="793173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9" name="Group 18"/>
              <p:cNvGrpSpPr/>
              <p:nvPr/>
            </p:nvGrpSpPr>
            <p:grpSpPr>
              <a:xfrm>
                <a:off x="5029200" y="1626513"/>
                <a:ext cx="3138055" cy="2259687"/>
                <a:chOff x="838200" y="1702713"/>
                <a:chExt cx="3138055" cy="2259687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838200" y="1905000"/>
                  <a:ext cx="2895600" cy="2057400"/>
                  <a:chOff x="838200" y="1905000"/>
                  <a:chExt cx="2895600" cy="2057400"/>
                </a:xfrm>
              </p:grpSpPr>
              <p:cxnSp>
                <p:nvCxnSpPr>
                  <p:cNvPr id="23" name="Straight Arrow Connector 22"/>
                  <p:cNvCxnSpPr/>
                  <p:nvPr/>
                </p:nvCxnSpPr>
                <p:spPr>
                  <a:xfrm flipV="1">
                    <a:off x="1295400" y="1905000"/>
                    <a:ext cx="0" cy="2057400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838200" y="3429000"/>
                    <a:ext cx="2895600" cy="0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TextBox 20"/>
                    <p:cNvSpPr txBox="1"/>
                    <p:nvPr/>
                  </p:nvSpPr>
                  <p:spPr>
                    <a:xfrm>
                      <a:off x="1281545" y="1702713"/>
                      <a:ext cx="471055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200" b="1" i="1" dirty="0" smtClean="0">
                                <a:latin typeface="Cambria Math"/>
                              </a:rPr>
                              <m:t>𝒚</m:t>
                            </m:r>
                          </m:oMath>
                        </m:oMathPara>
                      </a14:m>
                      <a:endParaRPr lang="en-US" sz="2200" b="1" dirty="0"/>
                    </a:p>
                  </p:txBody>
                </p:sp>
              </mc:Choice>
              <mc:Fallback xmlns="">
                <p:sp>
                  <p:nvSpPr>
                    <p:cNvPr id="21" name="TextBox 2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81545" y="1702713"/>
                      <a:ext cx="471055" cy="430887"/>
                    </a:xfrm>
                    <a:prstGeom prst="rect">
                      <a:avLst/>
                    </a:prstGeom>
                    <a:blipFill rotWithShape="1">
                      <a:blip r:embed="rId8"/>
                      <a:stretch>
                        <a:fillRect b="-985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" name="TextBox 21"/>
                    <p:cNvSpPr txBox="1"/>
                    <p:nvPr/>
                  </p:nvSpPr>
                  <p:spPr>
                    <a:xfrm>
                      <a:off x="3505200" y="3379113"/>
                      <a:ext cx="471055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200" b="1" i="1" dirty="0" smtClean="0">
                                <a:latin typeface="Cambria Math"/>
                              </a:rPr>
                              <m:t>𝒙</m:t>
                            </m:r>
                          </m:oMath>
                        </m:oMathPara>
                      </a14:m>
                      <a:endParaRPr lang="en-US" sz="2200" b="1" dirty="0"/>
                    </a:p>
                  </p:txBody>
                </p:sp>
              </mc:Choice>
              <mc:Fallback xmlns="">
                <p:sp>
                  <p:nvSpPr>
                    <p:cNvPr id="22" name="TextBox 2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05200" y="3379113"/>
                      <a:ext cx="471055" cy="430887"/>
                    </a:xfrm>
                    <a:prstGeom prst="rect">
                      <a:avLst/>
                    </a:prstGeom>
                    <a:blipFill rotWithShape="1"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30" name="Oval 29"/>
              <p:cNvSpPr/>
              <p:nvPr/>
            </p:nvSpPr>
            <p:spPr>
              <a:xfrm>
                <a:off x="4995718" y="2222043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7505700" y="2999509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4343400" y="2286000"/>
                  <a:ext cx="990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latin typeface="Cambria Math"/>
                          </a:rPr>
                          <m:t>(−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𝟐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,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𝟓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2000" b="1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3400" y="2286000"/>
                  <a:ext cx="990600" cy="400110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2469" r="-3086" b="-151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7162800" y="2590800"/>
                  <a:ext cx="990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latin typeface="Cambria Math"/>
                          </a:rPr>
                          <m:t>(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𝟕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,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𝟐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2000" b="1" dirty="0"/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2800" y="2590800"/>
                  <a:ext cx="990600" cy="400110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151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" name="Straight Connector 3"/>
          <p:cNvCxnSpPr/>
          <p:nvPr/>
        </p:nvCxnSpPr>
        <p:spPr>
          <a:xfrm>
            <a:off x="4244110" y="1651456"/>
            <a:ext cx="76200" cy="5002887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20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0137" y="1600200"/>
            <a:ext cx="8484092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When you are given several points on a line, you can use any two of them to compute the slope. 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b="1" u="sng" dirty="0" smtClean="0"/>
              <a:t>Example</a:t>
            </a:r>
            <a:r>
              <a:rPr lang="en-US" dirty="0" smtClean="0"/>
              <a:t>: Find the slope of this line using every combination of pairs of points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28600" y="3657600"/>
            <a:ext cx="4777509" cy="2133600"/>
            <a:chOff x="228600" y="3657600"/>
            <a:chExt cx="4777509" cy="2133600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228600" y="3657600"/>
              <a:ext cx="4114800" cy="2133600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2819400" y="4384964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38200" y="54102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962400" y="38100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916709" y="5391090"/>
                  <a:ext cx="990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latin typeface="Cambria Math"/>
                          </a:rPr>
                          <m:t>(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𝟏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,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𝟏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2000" b="1" dirty="0"/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6709" y="5391090"/>
                  <a:ext cx="990600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151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895600" y="4324290"/>
                  <a:ext cx="990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latin typeface="Cambria Math"/>
                          </a:rPr>
                          <m:t>(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𝟒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,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𝟑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2000" b="1" dirty="0"/>
                </a:p>
              </p:txBody>
            </p:sp>
          </mc:Choice>
          <mc:Fallback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5600" y="4324290"/>
                  <a:ext cx="990600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51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015509" y="3886200"/>
                  <a:ext cx="990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latin typeface="Cambria Math"/>
                          </a:rPr>
                          <m:t>(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𝟕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,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𝟓</m:t>
                        </m:r>
                        <m:r>
                          <a:rPr lang="en-US" sz="2000" b="1" i="1" dirty="0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2000" b="1" dirty="0"/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15509" y="3886200"/>
                  <a:ext cx="990600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538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991100" y="3151596"/>
                <a:ext cx="3815468" cy="11055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u="sng" dirty="0" smtClean="0">
                    <a:latin typeface="Cambria Math"/>
                  </a:rPr>
                  <a:t>First combination:</a:t>
                </a:r>
                <a:r>
                  <a:rPr lang="en-US" sz="2000" b="1" dirty="0" smtClean="0">
                    <a:latin typeface="Cambria Math"/>
                  </a:rPr>
                  <a:t> (1,1) and (4,3)</a:t>
                </a:r>
                <a:endParaRPr lang="en-US" sz="2000" b="1" u="sng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/>
                        </a:rPr>
                        <m:t>𝒎</m:t>
                      </m:r>
                      <m:r>
                        <a:rPr lang="en-US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𝟏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100" y="3151596"/>
                <a:ext cx="3815468" cy="1105559"/>
              </a:xfrm>
              <a:prstGeom prst="rect">
                <a:avLst/>
              </a:prstGeom>
              <a:blipFill rotWithShape="1">
                <a:blip r:embed="rId5"/>
                <a:stretch>
                  <a:fillRect l="-1757" t="-2762" r="-1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4892703" y="4341609"/>
                <a:ext cx="4084773" cy="11118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u="sng" dirty="0" smtClean="0">
                    <a:latin typeface="Cambria Math"/>
                  </a:rPr>
                  <a:t>Second combination:</a:t>
                </a:r>
                <a:r>
                  <a:rPr lang="en-US" sz="2000" b="1" dirty="0" smtClean="0">
                    <a:latin typeface="Cambria Math"/>
                  </a:rPr>
                  <a:t> (1,1) and (6,4)</a:t>
                </a:r>
                <a:endParaRPr lang="en-US" sz="2000" b="1" u="sng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/>
                        </a:rPr>
                        <m:t>𝒎</m:t>
                      </m:r>
                      <m:r>
                        <a:rPr lang="en-US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𝟓</m:t>
                          </m:r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𝟕</m:t>
                          </m:r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𝟏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𝟔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2703" y="4341609"/>
                <a:ext cx="4084773" cy="1111843"/>
              </a:xfrm>
              <a:prstGeom prst="rect">
                <a:avLst/>
              </a:prstGeom>
              <a:blipFill rotWithShape="1">
                <a:blip r:embed="rId6"/>
                <a:stretch>
                  <a:fillRect l="-1642" t="-2732" r="-10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4904248" y="5486400"/>
                <a:ext cx="3911071" cy="11118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u="sng" dirty="0" smtClean="0">
                    <a:latin typeface="Cambria Math"/>
                  </a:rPr>
                  <a:t>Third combination:</a:t>
                </a:r>
                <a:r>
                  <a:rPr lang="en-US" sz="2000" b="1" dirty="0" smtClean="0">
                    <a:latin typeface="Cambria Math"/>
                  </a:rPr>
                  <a:t> (4,3) and (7,5)</a:t>
                </a:r>
                <a:endParaRPr lang="en-US" sz="2000" b="1" u="sng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/>
                        </a:rPr>
                        <m:t>𝒎</m:t>
                      </m:r>
                      <m:r>
                        <a:rPr lang="en-US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𝟓</m:t>
                          </m:r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𝟕</m:t>
                          </m:r>
                          <m:r>
                            <a:rPr lang="en-US" sz="20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4248" y="5486400"/>
                <a:ext cx="3911071" cy="1111843"/>
              </a:xfrm>
              <a:prstGeom prst="rect">
                <a:avLst/>
              </a:prstGeom>
              <a:blipFill rotWithShape="1">
                <a:blip r:embed="rId7"/>
                <a:stretch>
                  <a:fillRect l="-1716" t="-2747" r="-1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750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407893" cy="4910330"/>
          </a:xfrm>
        </p:spPr>
        <p:txBody>
          <a:bodyPr/>
          <a:lstStyle/>
          <a:p>
            <a:r>
              <a:rPr lang="en-US" dirty="0" smtClean="0"/>
              <a:t>When looking for the slopes of two or more lines, we can find them in one of two ways (depending on the information given to us):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dirty="0" smtClean="0"/>
              <a:t>1.) Calculate the slopes of each individual line is only points are given.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2.) Use the relationship between the lines (if there is one) to get the slope of the other line(s) from a given slope.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If you recall, there are two major relationships between lines that we have discussed in the past:</a:t>
            </a:r>
          </a:p>
          <a:p>
            <a:r>
              <a:rPr lang="en-US" dirty="0" smtClean="0"/>
              <a:t>They are either __________ or ___________.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Slopes of Multiple Lines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56196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Parallel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5622198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Perpendicular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2734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>
        <a:ln w="28575"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615</TotalTime>
  <Words>1546</Words>
  <Application>Microsoft Office PowerPoint</Application>
  <PresentationFormat>On-screen Show (4:3)</PresentationFormat>
  <Paragraphs>211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Grid</vt:lpstr>
      <vt:lpstr>Geometry Unit 12</vt:lpstr>
      <vt:lpstr>Warm-up: Theorem for Similar Solids</vt:lpstr>
      <vt:lpstr>Warm-Up from 12-5</vt:lpstr>
      <vt:lpstr>Warm-Up from 12-5</vt:lpstr>
      <vt:lpstr>Slope of a Line</vt:lpstr>
      <vt:lpstr>Slope</vt:lpstr>
      <vt:lpstr>Example: Calculate the slope of each Line</vt:lpstr>
      <vt:lpstr>Slope</vt:lpstr>
      <vt:lpstr>Slopes of Multiple Lines</vt:lpstr>
      <vt:lpstr>Parallel Lines</vt:lpstr>
      <vt:lpstr>Slopes in Parallel Lines</vt:lpstr>
      <vt:lpstr>Perpendicular Lines</vt:lpstr>
      <vt:lpstr>Slope in Perpendicular Lines</vt:lpstr>
      <vt:lpstr>Practice: Calculate the slope of each Line</vt:lpstr>
      <vt:lpstr>Practice: Calculate the slope of each Line</vt:lpstr>
      <vt:lpstr>Group Practice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12</dc:title>
  <dc:creator>David Leon</dc:creator>
  <cp:lastModifiedBy>David Leon</cp:lastModifiedBy>
  <cp:revision>40</cp:revision>
  <dcterms:created xsi:type="dcterms:W3CDTF">2016-04-21T00:50:06Z</dcterms:created>
  <dcterms:modified xsi:type="dcterms:W3CDTF">2016-04-24T20:55:55Z</dcterms:modified>
</cp:coreProperties>
</file>