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7" r:id="rId4"/>
    <p:sldId id="259" r:id="rId5"/>
    <p:sldId id="258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A5AA21D7-DE14-471B-921B-ED1FD15FA611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E08300AF-E254-4E84-A98F-B9DB3393B29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21D7-DE14-471B-921B-ED1FD15FA611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8300AF-E254-4E84-A98F-B9DB3393B29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21D7-DE14-471B-921B-ED1FD15FA611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8300AF-E254-4E84-A98F-B9DB3393B29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21D7-DE14-471B-921B-ED1FD15FA611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8300AF-E254-4E84-A98F-B9DB3393B29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A5AA21D7-DE14-471B-921B-ED1FD15FA611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E08300AF-E254-4E84-A98F-B9DB3393B292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en-US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5AA21D7-DE14-471B-921B-ED1FD15FA611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08300AF-E254-4E84-A98F-B9DB3393B29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5AA21D7-DE14-471B-921B-ED1FD15FA611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08300AF-E254-4E84-A98F-B9DB3393B292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21D7-DE14-471B-921B-ED1FD15FA611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8300AF-E254-4E84-A98F-B9DB3393B292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21D7-DE14-471B-921B-ED1FD15FA611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8300AF-E254-4E84-A98F-B9DB3393B29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5AA21D7-DE14-471B-921B-ED1FD15FA611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08300AF-E254-4E84-A98F-B9DB3393B29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21D7-DE14-471B-921B-ED1FD15FA611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00AF-E254-4E84-A98F-B9DB3393B29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A5AA21D7-DE14-471B-921B-ED1FD15FA611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E08300AF-E254-4E84-A98F-B9DB3393B2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33400"/>
            <a:ext cx="7543800" cy="2443406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/>
              <a:t>Algebra Review:</a:t>
            </a:r>
            <a:br>
              <a:rPr lang="en-US" sz="4800" dirty="0" smtClean="0"/>
            </a:br>
            <a:r>
              <a:rPr lang="en-US" sz="4800" dirty="0" smtClean="0"/>
              <a:t>Solving Quadratic Equations by Factoring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6247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14400"/>
          </a:xfrm>
        </p:spPr>
        <p:txBody>
          <a:bodyPr/>
          <a:lstStyle/>
          <a:p>
            <a:r>
              <a:rPr lang="en-US" dirty="0" smtClean="0"/>
              <a:t>Warmup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/>
                  <a:t>Factor the Polynomial 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1.  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−15</m:t>
                    </m:r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−8</m:t>
                    </m:r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 smtClean="0"/>
                  <a:t>2.  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+</m:t>
                    </m:r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−21</m:t>
                    </m:r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endParaRPr lang="en-US" sz="2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593" t="-13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868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Quadratics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 smtClean="0"/>
              <a:t>Objective</a:t>
            </a:r>
            <a:r>
              <a:rPr lang="en-US" sz="2800" dirty="0"/>
              <a:t>: Students will be able to solve quadratic functions by factoring using the grouping method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*</a:t>
            </a:r>
            <a:r>
              <a:rPr lang="en-US" sz="2800" b="1" dirty="0" smtClean="0"/>
              <a:t>Question: </a:t>
            </a:r>
            <a:r>
              <a:rPr lang="en-US" sz="2800" dirty="0" smtClean="0"/>
              <a:t>When we solve an equation, what does our answer tell us?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4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/>
          <a:lstStyle/>
          <a:p>
            <a:r>
              <a:rPr lang="en-US" dirty="0" smtClean="0"/>
              <a:t>Solving Quadratics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r>
              <a:rPr lang="en-US" sz="2800" dirty="0" smtClean="0"/>
              <a:t>It’s time to solve, but with factoring. To do that, we must do the following:</a:t>
            </a:r>
          </a:p>
          <a:p>
            <a:r>
              <a:rPr lang="en-US" sz="2800" dirty="0" smtClean="0"/>
              <a:t>Put </a:t>
            </a:r>
            <a:r>
              <a:rPr lang="en-US" sz="2800" dirty="0" smtClean="0"/>
              <a:t>all terms </a:t>
            </a:r>
            <a:r>
              <a:rPr lang="en-US" sz="2800" dirty="0" smtClean="0"/>
              <a:t>on </a:t>
            </a:r>
            <a:r>
              <a:rPr lang="en-US" sz="2800" dirty="0" smtClean="0"/>
              <a:t>one side of the equal sign, and zero on the other side.</a:t>
            </a:r>
          </a:p>
          <a:p>
            <a:r>
              <a:rPr lang="en-US" sz="2800" dirty="0" smtClean="0"/>
              <a:t>Completely factor the side with all the terms.</a:t>
            </a:r>
          </a:p>
          <a:p>
            <a:r>
              <a:rPr lang="en-US" sz="2800" dirty="0" smtClean="0"/>
              <a:t>Set each factor equal to zero, and solve for the value of x on each. 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47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dirty="0" smtClean="0"/>
              <a:t>Example: Solve by Factoring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5867400"/>
              </a:xfrm>
            </p:spPr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5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5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5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500" b="0" i="1" smtClean="0">
                        <a:latin typeface="Cambria Math"/>
                      </a:rPr>
                      <m:t>+7</m:t>
                    </m:r>
                    <m:r>
                      <a:rPr lang="en-US" sz="2500" b="0" i="1" smtClean="0">
                        <a:latin typeface="Cambria Math"/>
                      </a:rPr>
                      <m:t>𝑥</m:t>
                    </m:r>
                    <m:r>
                      <a:rPr lang="en-US" sz="2500" b="0" i="1" smtClean="0">
                        <a:latin typeface="Cambria Math"/>
                      </a:rPr>
                      <m:t>+6=0</m:t>
                    </m:r>
                  </m:oMath>
                </a14:m>
                <a:endParaRPr lang="en-US" sz="2500" dirty="0" smtClean="0"/>
              </a:p>
              <a:p>
                <a:r>
                  <a:rPr lang="en-US" sz="2500" dirty="0" smtClean="0"/>
                  <a:t>Factor First:</a:t>
                </a:r>
                <a14:m>
                  <m:oMath xmlns:m="http://schemas.openxmlformats.org/officeDocument/2006/math">
                    <m:r>
                      <a:rPr lang="en-US" sz="2500" b="0" i="0" smtClean="0">
                        <a:latin typeface="Cambria Math"/>
                      </a:rPr>
                      <m:t>  </m:t>
                    </m:r>
                    <m:sSup>
                      <m:sSupPr>
                        <m:ctrlPr>
                          <a:rPr lang="en-US" sz="25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5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5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500" b="0" i="1" smtClean="0">
                        <a:latin typeface="Cambria Math"/>
                      </a:rPr>
                      <m:t>+7</m:t>
                    </m:r>
                    <m:r>
                      <a:rPr lang="en-US" sz="2500" b="0" i="1" smtClean="0">
                        <a:latin typeface="Cambria Math"/>
                      </a:rPr>
                      <m:t>𝑥</m:t>
                    </m:r>
                    <m:r>
                      <a:rPr lang="en-US" sz="2500" b="0" i="1" smtClean="0">
                        <a:latin typeface="Cambria Math"/>
                      </a:rPr>
                      <m:t>+6</m:t>
                    </m:r>
                  </m:oMath>
                </a14:m>
                <a:endParaRPr lang="en-US" sz="2500" dirty="0" smtClean="0"/>
              </a:p>
              <a:p>
                <a:r>
                  <a:rPr lang="en-US" sz="2500" dirty="0" smtClean="0"/>
                  <a:t>Factors of </a:t>
                </a:r>
                <a14:m>
                  <m:oMath xmlns:m="http://schemas.openxmlformats.org/officeDocument/2006/math">
                    <m:r>
                      <a:rPr lang="en-US" sz="2500" b="0" i="1" smtClean="0">
                        <a:latin typeface="Cambria Math"/>
                      </a:rPr>
                      <m:t>𝑎𝑐</m:t>
                    </m:r>
                    <m:r>
                      <a:rPr lang="en-US" sz="2500" b="0" i="1" smtClean="0">
                        <a:latin typeface="Cambria Math"/>
                      </a:rPr>
                      <m:t>=6</m:t>
                    </m:r>
                  </m:oMath>
                </a14:m>
                <a:r>
                  <a:rPr lang="en-US" sz="2500" dirty="0" smtClean="0"/>
                  <a:t> That add to make </a:t>
                </a:r>
                <a14:m>
                  <m:oMath xmlns:m="http://schemas.openxmlformats.org/officeDocument/2006/math">
                    <m:r>
                      <a:rPr lang="en-US" sz="2500" b="0" i="1" smtClean="0">
                        <a:latin typeface="Cambria Math"/>
                      </a:rPr>
                      <m:t>𝑏</m:t>
                    </m:r>
                    <m:r>
                      <a:rPr lang="en-US" sz="2500" b="0" i="1" smtClean="0">
                        <a:latin typeface="Cambria Math"/>
                      </a:rPr>
                      <m:t>=7</m:t>
                    </m:r>
                  </m:oMath>
                </a14:m>
                <a:r>
                  <a:rPr lang="en-US" sz="2500" dirty="0" smtClean="0"/>
                  <a:t> </a:t>
                </a:r>
              </a:p>
              <a:p>
                <a:r>
                  <a:rPr lang="en-US" sz="2500" dirty="0" smtClean="0"/>
                  <a:t>Factors list: (1 and 6), (2 and 3)</a:t>
                </a:r>
                <a:endParaRPr lang="en-US" sz="2500" dirty="0"/>
              </a:p>
              <a:p>
                <a:r>
                  <a:rPr lang="en-US" sz="2500" dirty="0" smtClean="0"/>
                  <a:t>Now 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5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5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5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500" b="0" i="1" smtClean="0">
                        <a:latin typeface="Cambria Math"/>
                      </a:rPr>
                      <m:t>+</m:t>
                    </m:r>
                    <m:r>
                      <a:rPr lang="en-US" sz="2500" b="0" i="1" smtClean="0">
                        <a:latin typeface="Cambria Math"/>
                      </a:rPr>
                      <m:t>𝑥</m:t>
                    </m:r>
                    <m:r>
                      <a:rPr lang="en-US" sz="2500" b="0" i="1" smtClean="0">
                        <a:latin typeface="Cambria Math"/>
                      </a:rPr>
                      <m:t>+6</m:t>
                    </m:r>
                    <m:r>
                      <a:rPr lang="en-US" sz="2500" b="0" i="1" smtClean="0">
                        <a:latin typeface="Cambria Math"/>
                      </a:rPr>
                      <m:t>𝑥</m:t>
                    </m:r>
                    <m:r>
                      <a:rPr lang="en-US" sz="2500" b="0" i="1" smtClean="0">
                        <a:latin typeface="Cambria Math"/>
                      </a:rPr>
                      <m:t>+6</m:t>
                    </m:r>
                  </m:oMath>
                </a14:m>
                <a:endParaRPr lang="en-US" sz="2500" dirty="0" smtClean="0"/>
              </a:p>
              <a:p>
                <a14:m>
                  <m:oMath xmlns:m="http://schemas.openxmlformats.org/officeDocument/2006/math">
                    <m:r>
                      <a:rPr lang="en-US" sz="2500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sz="25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5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500" b="0" i="1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US" sz="2500" b="0" i="1" smtClean="0">
                        <a:latin typeface="Cambria Math"/>
                      </a:rPr>
                      <m:t>+6(</m:t>
                    </m:r>
                    <m:r>
                      <a:rPr lang="en-US" sz="2500" b="0" i="1" smtClean="0">
                        <a:latin typeface="Cambria Math"/>
                      </a:rPr>
                      <m:t>𝑥</m:t>
                    </m:r>
                    <m:r>
                      <a:rPr lang="en-US" sz="2500" b="0" i="1" smtClean="0">
                        <a:latin typeface="Cambria Math"/>
                      </a:rPr>
                      <m:t>+1)</m:t>
                    </m:r>
                  </m:oMath>
                </a14:m>
                <a:r>
                  <a:rPr lang="en-US" sz="2500" dirty="0" smtClean="0"/>
                  <a:t>			</a:t>
                </a:r>
                <a14:m>
                  <m:oMath xmlns:m="http://schemas.openxmlformats.org/officeDocument/2006/math">
                    <m:r>
                      <a:rPr lang="en-US" sz="2500" b="0" i="1" smtClean="0">
                        <a:latin typeface="Cambria Math"/>
                      </a:rPr>
                      <m:t>(</m:t>
                    </m:r>
                    <m:r>
                      <a:rPr lang="en-US" sz="2500" b="0" i="1" smtClean="0">
                        <a:latin typeface="Cambria Math"/>
                      </a:rPr>
                      <m:t>𝑥</m:t>
                    </m:r>
                    <m:r>
                      <a:rPr lang="en-US" sz="2500" b="0" i="1" smtClean="0">
                        <a:latin typeface="Cambria Math"/>
                      </a:rPr>
                      <m:t>+6)(</m:t>
                    </m:r>
                    <m:r>
                      <a:rPr lang="en-US" sz="2500" b="0" i="1" smtClean="0">
                        <a:latin typeface="Cambria Math"/>
                      </a:rPr>
                      <m:t>𝑥</m:t>
                    </m:r>
                    <m:r>
                      <a:rPr lang="en-US" sz="2500" b="0" i="1" smtClean="0">
                        <a:latin typeface="Cambria Math"/>
                      </a:rPr>
                      <m:t>+1)</m:t>
                    </m:r>
                  </m:oMath>
                </a14:m>
                <a:endParaRPr lang="en-US" sz="2500" dirty="0" smtClean="0"/>
              </a:p>
              <a:p>
                <a:r>
                  <a:rPr lang="en-US" sz="2500" dirty="0" smtClean="0"/>
                  <a:t>Now we set the factored part equal to zero: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5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5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500" b="0" i="1" smtClean="0">
                            <a:latin typeface="Cambria Math"/>
                          </a:rPr>
                          <m:t>+6</m:t>
                        </m:r>
                      </m:e>
                    </m:d>
                    <m:d>
                      <m:dPr>
                        <m:ctrlPr>
                          <a:rPr lang="en-US" sz="25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5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500" b="0" i="1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US" sz="2500" b="0" i="1" smtClean="0">
                        <a:latin typeface="Cambria Math"/>
                      </a:rPr>
                      <m:t>=0</m:t>
                    </m:r>
                  </m:oMath>
                </a14:m>
                <a:endParaRPr lang="en-US" sz="2500" dirty="0" smtClean="0"/>
              </a:p>
              <a:p>
                <a:r>
                  <a:rPr lang="en-US" sz="2500" dirty="0" smtClean="0"/>
                  <a:t>Next we set each part in parenthesis equal to zero separately and solve for x on each: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500" b="0" i="1" smtClean="0">
                        <a:latin typeface="Cambria Math"/>
                      </a:rPr>
                      <m:t>𝑥</m:t>
                    </m:r>
                    <m:r>
                      <a:rPr lang="en-US" sz="2500" b="0" i="1" smtClean="0">
                        <a:latin typeface="Cambria Math"/>
                      </a:rPr>
                      <m:t>+6=0</m:t>
                    </m:r>
                  </m:oMath>
                </a14:m>
                <a:r>
                  <a:rPr lang="en-US" sz="2500" dirty="0" smtClean="0"/>
                  <a:t>	</a:t>
                </a:r>
                <a14:m>
                  <m:oMath xmlns:m="http://schemas.openxmlformats.org/officeDocument/2006/math">
                    <m:r>
                      <a:rPr lang="en-US" sz="2500" b="0" i="1" smtClean="0">
                        <a:latin typeface="Cambria Math"/>
                      </a:rPr>
                      <m:t>𝑥</m:t>
                    </m:r>
                    <m:r>
                      <a:rPr lang="en-US" sz="2500" b="0" i="1" smtClean="0">
                        <a:latin typeface="Cambria Math"/>
                      </a:rPr>
                      <m:t>+1=0</m:t>
                    </m:r>
                  </m:oMath>
                </a14:m>
                <a:endParaRPr lang="en-US" sz="2500" b="0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:r>
                  <a:rPr lang="en-US" sz="2500" b="0" dirty="0" smtClean="0"/>
                  <a:t>     </a:t>
                </a:r>
                <a14:m>
                  <m:oMath xmlns:m="http://schemas.openxmlformats.org/officeDocument/2006/math">
                    <m:r>
                      <a:rPr lang="en-US" sz="2500" b="0" i="1" smtClean="0">
                        <a:latin typeface="Cambria Math"/>
                      </a:rPr>
                      <m:t>−6  −6</m:t>
                    </m:r>
                  </m:oMath>
                </a14:m>
                <a:r>
                  <a:rPr lang="en-US" sz="2500" dirty="0" smtClean="0"/>
                  <a:t>	      </a:t>
                </a:r>
                <a14:m>
                  <m:oMath xmlns:m="http://schemas.openxmlformats.org/officeDocument/2006/math">
                    <m:r>
                      <a:rPr lang="en-US" sz="2500" b="0" i="1" smtClean="0">
                        <a:latin typeface="Cambria Math"/>
                      </a:rPr>
                      <m:t>−1 −1</m:t>
                    </m:r>
                  </m:oMath>
                </a14:m>
                <a:endParaRPr lang="en-US" sz="2500" dirty="0" smtClean="0"/>
              </a:p>
              <a:p>
                <a:pPr marL="0" indent="0">
                  <a:buNone/>
                </a:pPr>
                <a:r>
                  <a:rPr lang="en-US" sz="2500" dirty="0" smtClean="0"/>
                  <a:t>Thus our two answers are </a:t>
                </a:r>
                <a14:m>
                  <m:oMath xmlns:m="http://schemas.openxmlformats.org/officeDocument/2006/math">
                    <m:r>
                      <a:rPr lang="en-US" sz="2500" b="0" i="0" smtClean="0">
                        <a:latin typeface="Cambria Math"/>
                      </a:rPr>
                      <m:t>       </m:t>
                    </m:r>
                    <m:r>
                      <a:rPr lang="en-US" sz="2500" b="0" i="1" smtClean="0">
                        <a:latin typeface="Cambria Math"/>
                      </a:rPr>
                      <m:t>𝑥</m:t>
                    </m:r>
                    <m:r>
                      <a:rPr lang="en-US" sz="2500" b="0" i="1" smtClean="0">
                        <a:latin typeface="Cambria Math"/>
                      </a:rPr>
                      <m:t>=−6</m:t>
                    </m:r>
                  </m:oMath>
                </a14:m>
                <a:r>
                  <a:rPr lang="en-US" sz="2500" dirty="0" smtClean="0"/>
                  <a:t>       and       </a:t>
                </a:r>
                <a14:m>
                  <m:oMath xmlns:m="http://schemas.openxmlformats.org/officeDocument/2006/math">
                    <m:r>
                      <a:rPr lang="en-US" sz="2500" b="0" i="1" smtClean="0">
                        <a:latin typeface="Cambria Math"/>
                      </a:rPr>
                      <m:t>𝑥</m:t>
                    </m:r>
                    <m:r>
                      <a:rPr lang="en-US" sz="2500" b="0" i="1" smtClean="0">
                        <a:latin typeface="Cambria Math"/>
                      </a:rPr>
                      <m:t>=−1</m:t>
                    </m:r>
                  </m:oMath>
                </a14:m>
                <a:endParaRPr lang="en-US" sz="250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5867400"/>
              </a:xfrm>
              <a:blipFill rotWithShape="1">
                <a:blip r:embed="rId2"/>
                <a:stretch>
                  <a:fillRect l="-2148" t="-416" r="-1259" b="-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3962400" y="37338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649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685800"/>
          </a:xfrm>
        </p:spPr>
        <p:txBody>
          <a:bodyPr/>
          <a:lstStyle/>
          <a:p>
            <a:r>
              <a:rPr lang="en-US" dirty="0" smtClean="0"/>
              <a:t>Now try it yourself: Solve by Factoring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4983163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+5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−24=0</m:t>
                    </m:r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:r>
                  <a:rPr lang="en-US" sz="2400" dirty="0" smtClean="0"/>
                  <a:t>Factor: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+8</m:t>
                        </m:r>
                      </m:e>
                    </m:d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−3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=0</m:t>
                    </m:r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:r>
                  <a:rPr lang="en-US" sz="2400" dirty="0" smtClean="0"/>
                  <a:t>Set each part equal to zero:</a:t>
                </a:r>
              </a:p>
              <a:p>
                <a:pPr marL="0" indent="0" algn="ctr">
                  <a:buNone/>
                </a:pPr>
                <a:endParaRPr lang="en-US" sz="2400" b="0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+8=0</m:t>
                    </m:r>
                  </m:oMath>
                </a14:m>
                <a:r>
                  <a:rPr lang="en-US" sz="2400" dirty="0" smtClean="0"/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−3=0</m:t>
                    </m:r>
                  </m:oMath>
                </a14:m>
                <a:endParaRPr lang="en-US" sz="2400" dirty="0" smtClean="0"/>
              </a:p>
              <a:p>
                <a:pPr marL="0" indent="0" algn="ctr">
                  <a:buNone/>
                </a:pPr>
                <a:endParaRPr lang="en-US" sz="2400" dirty="0"/>
              </a:p>
              <a:p>
                <a:pPr marL="0" indent="0" algn="ctr">
                  <a:buNone/>
                </a:pPr>
                <a:r>
                  <a:rPr lang="en-US" sz="2400" dirty="0" smtClean="0"/>
                  <a:t>Thus, our answers are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=−8</m:t>
                    </m:r>
                  </m:oMath>
                </a14:m>
                <a:r>
                  <a:rPr lang="en-US" sz="2400" dirty="0" smtClean="0"/>
                  <a:t>  and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=3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4983163"/>
              </a:xfrm>
              <a:blipFill rotWithShape="1">
                <a:blip r:embed="rId2"/>
                <a:stretch>
                  <a:fillRect l="-2074" t="-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564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dirty="0" smtClean="0"/>
              <a:t>One More: Solve by factoring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5029200"/>
              </a:xfrm>
            </p:spPr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−4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−6=0</m:t>
                    </m:r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:r>
                  <a:rPr lang="en-US" sz="2400" dirty="0" smtClean="0"/>
                  <a:t>Factor: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−6</m:t>
                        </m:r>
                      </m:e>
                    </m:d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=0</m:t>
                    </m:r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:r>
                  <a:rPr lang="en-US" sz="2400" dirty="0"/>
                  <a:t>Set each part equal to zero:</a:t>
                </a:r>
              </a:p>
              <a:p>
                <a:pPr marL="0" indent="0" algn="ctr">
                  <a:buNone/>
                </a:pPr>
                <a:endParaRPr lang="en-US" sz="2400" i="1" dirty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−6=0</m:t>
                    </m:r>
                  </m:oMath>
                </a14:m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+1</m:t>
                    </m:r>
                    <m:r>
                      <a:rPr lang="en-US" sz="2400" i="1">
                        <a:latin typeface="Cambria Math"/>
                      </a:rPr>
                      <m:t>=0</m:t>
                    </m:r>
                  </m:oMath>
                </a14:m>
                <a:endParaRPr lang="en-US" sz="2400" dirty="0" smtClean="0"/>
              </a:p>
              <a:p>
                <a:pPr marL="0" indent="0" algn="ctr">
                  <a:buNone/>
                </a:pPr>
                <a:endParaRPr lang="en-US" sz="2400" dirty="0" smtClean="0"/>
              </a:p>
              <a:p>
                <a:pPr marL="0" indent="0" algn="ctr">
                  <a:buNone/>
                </a:pPr>
                <a:endParaRPr lang="en-US" sz="2400" dirty="0"/>
              </a:p>
              <a:p>
                <a:pPr marL="0" indent="0" algn="ctr">
                  <a:buNone/>
                </a:pPr>
                <a:r>
                  <a:rPr lang="en-US" sz="2400" dirty="0"/>
                  <a:t>Thus, our answers are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𝑥</m:t>
                    </m:r>
                    <m:r>
                      <a:rPr lang="en-US" sz="2400" i="1">
                        <a:latin typeface="Cambria Math"/>
                      </a:rPr>
                      <m:t>=3</m:t>
                    </m:r>
                  </m:oMath>
                </a14:m>
                <a:r>
                  <a:rPr lang="en-US" sz="2400" dirty="0"/>
                  <a:t>  and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𝑥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b="0" i="0" smtClean="0">
                        <a:latin typeface="Cambria Math"/>
                      </a:rPr>
                      <m:t>−1</m:t>
                    </m:r>
                  </m:oMath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5029200"/>
              </a:xfrm>
              <a:blipFill rotWithShape="1">
                <a:blip r:embed="rId2"/>
                <a:stretch>
                  <a:fillRect l="-2074" t="-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078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914400"/>
          </a:xfrm>
        </p:spPr>
        <p:txBody>
          <a:bodyPr/>
          <a:lstStyle/>
          <a:p>
            <a:r>
              <a:rPr lang="en-US" dirty="0" smtClean="0"/>
              <a:t>Final Check: Solve by Factoring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47800"/>
                <a:ext cx="8229600" cy="4678363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−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−30=0</m:t>
                    </m:r>
                  </m:oMath>
                </a14:m>
                <a:endParaRPr lang="en-US" sz="2800" dirty="0" smtClean="0"/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+19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+6=0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47800"/>
                <a:ext cx="8229600" cy="4678363"/>
              </a:xfrm>
              <a:blipFill rotWithShape="1">
                <a:blip r:embed="rId2"/>
                <a:stretch>
                  <a:fillRect l="-2593" t="-1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271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TM01859866[[fn=Macro]]</Template>
  <TotalTime>1686</TotalTime>
  <Words>290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Macro</vt:lpstr>
      <vt:lpstr>Algebra Review: Solving Quadratic Equations by Factoring</vt:lpstr>
      <vt:lpstr>Warmup</vt:lpstr>
      <vt:lpstr>Solving Quadratics Equations</vt:lpstr>
      <vt:lpstr>Solving Quadratics Equations</vt:lpstr>
      <vt:lpstr>Example: Solve by Factoring</vt:lpstr>
      <vt:lpstr>Now try it yourself: Solve by Factoring</vt:lpstr>
      <vt:lpstr>One More: Solve by factoring</vt:lpstr>
      <vt:lpstr>Final Check: Solve by Factoring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Review: Solving Quadratic Equations by Factoring</dc:title>
  <dc:creator>David Leon</dc:creator>
  <cp:lastModifiedBy>David Leon</cp:lastModifiedBy>
  <cp:revision>18</cp:revision>
  <dcterms:created xsi:type="dcterms:W3CDTF">2015-08-19T23:43:23Z</dcterms:created>
  <dcterms:modified xsi:type="dcterms:W3CDTF">2015-08-25T21:52:33Z</dcterms:modified>
</cp:coreProperties>
</file>