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E9C-F741-4427-AC94-341C57D794FD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1811-3F42-4AA0-9C5C-33C8E9C622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E9C-F741-4427-AC94-341C57D794FD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1811-3F42-4AA0-9C5C-33C8E9C62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E9C-F741-4427-AC94-341C57D794FD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1811-3F42-4AA0-9C5C-33C8E9C62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E9C-F741-4427-AC94-341C57D794FD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1811-3F42-4AA0-9C5C-33C8E9C62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E9C-F741-4427-AC94-341C57D794FD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1811-3F42-4AA0-9C5C-33C8E9C622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E9C-F741-4427-AC94-341C57D794FD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1811-3F42-4AA0-9C5C-33C8E9C62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E9C-F741-4427-AC94-341C57D794FD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1811-3F42-4AA0-9C5C-33C8E9C62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E9C-F741-4427-AC94-341C57D794FD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1811-3F42-4AA0-9C5C-33C8E9C62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E9C-F741-4427-AC94-341C57D794FD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1811-3F42-4AA0-9C5C-33C8E9C62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E9C-F741-4427-AC94-341C57D794FD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1811-3F42-4AA0-9C5C-33C8E9C6226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A129E9C-F741-4427-AC94-341C57D794FD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F8E1811-3F42-4AA0-9C5C-33C8E9C622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129E9C-F741-4427-AC94-341C57D794FD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F8E1811-3F42-4AA0-9C5C-33C8E9C622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6.png"/><Relationship Id="rId7" Type="http://schemas.openxmlformats.org/officeDocument/2006/relationships/image" Target="../media/image21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0.png"/><Relationship Id="rId5" Type="http://schemas.openxmlformats.org/officeDocument/2006/relationships/image" Target="../media/image190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0.png"/><Relationship Id="rId5" Type="http://schemas.openxmlformats.org/officeDocument/2006/relationships/image" Target="../media/image250.png"/><Relationship Id="rId4" Type="http://schemas.openxmlformats.org/officeDocument/2006/relationships/image" Target="../media/image24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0.png"/><Relationship Id="rId7" Type="http://schemas.openxmlformats.org/officeDocument/2006/relationships/image" Target="../media/image9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691" y="2128981"/>
            <a:ext cx="8077200" cy="919019"/>
          </a:xfrm>
        </p:spPr>
        <p:txBody>
          <a:bodyPr/>
          <a:lstStyle/>
          <a:p>
            <a:r>
              <a:rPr lang="en-US" dirty="0" smtClean="0"/>
              <a:t>Geometry Unit 5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971800"/>
            <a:ext cx="8077200" cy="509016"/>
          </a:xfrm>
        </p:spPr>
        <p:txBody>
          <a:bodyPr/>
          <a:lstStyle/>
          <a:p>
            <a:r>
              <a:rPr lang="en-US" dirty="0" smtClean="0"/>
              <a:t>The Isosceles Triangle Theorems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5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8351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with Isosceles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815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Solve for the value of x.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118872" indent="0">
              <a:buNone/>
            </a:pPr>
            <a:endParaRPr lang="en-US" sz="2400" dirty="0" smtClean="0"/>
          </a:p>
          <a:p>
            <a:pPr marL="118872" indent="0">
              <a:buNone/>
            </a:pPr>
            <a:endParaRPr lang="en-US" sz="2400" dirty="0"/>
          </a:p>
          <a:p>
            <a:pPr marL="118872" indent="0">
              <a:buNone/>
            </a:pPr>
            <a:r>
              <a:rPr lang="en-US" sz="2400" dirty="0" smtClean="0"/>
              <a:t>Using </a:t>
            </a:r>
            <a:r>
              <a:rPr lang="en-US" sz="2400" dirty="0"/>
              <a:t>Theorem 4-1, we can say that the </a:t>
            </a:r>
            <a:r>
              <a:rPr lang="en-US" sz="2400" dirty="0" smtClean="0"/>
              <a:t>third </a:t>
            </a:r>
            <a:r>
              <a:rPr lang="en-US" sz="2400" dirty="0"/>
              <a:t>angle in this triangle has measure </a:t>
            </a:r>
            <a:r>
              <a:rPr lang="en-US" sz="2400" dirty="0" smtClean="0"/>
              <a:t>____.</a:t>
            </a:r>
            <a:endParaRPr lang="en-US" sz="2400" dirty="0"/>
          </a:p>
          <a:p>
            <a:pPr marL="118872" indent="0">
              <a:buNone/>
            </a:pPr>
            <a:r>
              <a:rPr lang="en-US" sz="2400" dirty="0"/>
              <a:t>With that, we can make an equation and solve</a:t>
            </a:r>
            <a:r>
              <a:rPr lang="en-US" sz="2400" dirty="0" smtClean="0"/>
              <a:t>:</a:t>
            </a:r>
          </a:p>
          <a:p>
            <a:pPr marL="118872" indent="0">
              <a:buNone/>
            </a:pPr>
            <a:endParaRPr lang="en-US" sz="2400" dirty="0"/>
          </a:p>
          <a:p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4311073" y="1760409"/>
            <a:ext cx="3124200" cy="1211391"/>
            <a:chOff x="914400" y="2272145"/>
            <a:chExt cx="3124200" cy="1211391"/>
          </a:xfrm>
        </p:grpSpPr>
        <p:sp>
          <p:nvSpPr>
            <p:cNvPr id="4" name="Isosceles Triangle 3"/>
            <p:cNvSpPr/>
            <p:nvPr/>
          </p:nvSpPr>
          <p:spPr>
            <a:xfrm>
              <a:off x="914400" y="2272145"/>
              <a:ext cx="3124200" cy="11430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669473" y="2675081"/>
              <a:ext cx="228600" cy="17664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3111500" y="2697595"/>
              <a:ext cx="228600" cy="17664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2247900" y="22860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47900" y="2286000"/>
                  <a:ext cx="457200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1099127" y="3114204"/>
                  <a:ext cx="5715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0" dirty="0" smtClean="0">
                      <a:solidFill>
                        <a:srgbClr val="FF0000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50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a14:m>
                  <a:endParaRPr lang="en-US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9127" y="3114204"/>
                  <a:ext cx="571500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9677" t="-9836" b="-2295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981200" y="3729335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50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729335"/>
                <a:ext cx="8382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0870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85999" y="4572000"/>
                <a:ext cx="33424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+50+50=180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9" y="4572000"/>
                <a:ext cx="3342409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286000" y="5100935"/>
                <a:ext cx="33424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+100=180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5100935"/>
                <a:ext cx="3342409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33599" y="5634335"/>
                <a:ext cx="33424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=80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599" y="5634335"/>
                <a:ext cx="3342409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667500" y="2602468"/>
                <a:ext cx="571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50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500" y="2602468"/>
                <a:ext cx="571500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9574"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407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8351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with Isosceles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815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Solve for the value of x.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118872" indent="0">
              <a:buNone/>
            </a:pPr>
            <a:endParaRPr lang="en-US" sz="2400" dirty="0" smtClean="0"/>
          </a:p>
          <a:p>
            <a:pPr marL="118872" indent="0">
              <a:buNone/>
            </a:pPr>
            <a:endParaRPr lang="en-US" sz="2400" dirty="0"/>
          </a:p>
          <a:p>
            <a:pPr marL="118872" indent="0">
              <a:buNone/>
            </a:pPr>
            <a:endParaRPr lang="en-US" sz="2400" dirty="0" smtClean="0"/>
          </a:p>
          <a:p>
            <a:pPr marL="118872" indent="0">
              <a:buNone/>
            </a:pPr>
            <a:r>
              <a:rPr lang="en-US" sz="2400" dirty="0" smtClean="0"/>
              <a:t>Using </a:t>
            </a:r>
            <a:r>
              <a:rPr lang="en-US" sz="2400" dirty="0"/>
              <a:t>Theorem </a:t>
            </a:r>
            <a:r>
              <a:rPr lang="en-US" sz="2400" dirty="0" smtClean="0"/>
              <a:t>4-2, we can set the sides opposite our congruent angles equal to each other, making the following equation:</a:t>
            </a:r>
            <a:endParaRPr lang="en-US" sz="2400" dirty="0"/>
          </a:p>
          <a:p>
            <a:pPr marL="118872" indent="0">
              <a:buNone/>
            </a:pPr>
            <a:endParaRPr lang="en-US" sz="2400" dirty="0"/>
          </a:p>
          <a:p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85997" y="4715240"/>
                <a:ext cx="33424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18=4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7" y="4715240"/>
                <a:ext cx="3342409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353796" y="5251102"/>
                <a:ext cx="33424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24=4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3796" y="5251102"/>
                <a:ext cx="3342409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58998" y="5759255"/>
                <a:ext cx="33424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8998" y="5759255"/>
                <a:ext cx="3342409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4507849" y="1676400"/>
            <a:ext cx="2926849" cy="2000310"/>
            <a:chOff x="4507849" y="1676400"/>
            <a:chExt cx="2926849" cy="2000310"/>
          </a:xfrm>
        </p:grpSpPr>
        <p:sp>
          <p:nvSpPr>
            <p:cNvPr id="12" name="TextBox 11"/>
            <p:cNvSpPr txBox="1"/>
            <p:nvPr/>
          </p:nvSpPr>
          <p:spPr>
            <a:xfrm>
              <a:off x="4507849" y="2286000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16</a:t>
              </a:r>
              <a:endParaRPr lang="en-US" sz="2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4876800" y="1676400"/>
              <a:ext cx="2362200" cy="1671475"/>
              <a:chOff x="5105400" y="1981200"/>
              <a:chExt cx="1981200" cy="1676400"/>
            </a:xfrm>
          </p:grpSpPr>
          <p:cxnSp>
            <p:nvCxnSpPr>
              <p:cNvPr id="7" name="Straight Connector 6"/>
              <p:cNvCxnSpPr/>
              <p:nvPr/>
            </p:nvCxnSpPr>
            <p:spPr>
              <a:xfrm flipH="1">
                <a:off x="5105400" y="1981200"/>
                <a:ext cx="370607" cy="1676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105400" y="3657600"/>
                <a:ext cx="19812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476007" y="1981200"/>
                <a:ext cx="1610593" cy="1676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6202762" y="2272145"/>
                  <a:ext cx="123193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−6</m:t>
                        </m:r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02762" y="2272145"/>
                  <a:ext cx="1231936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5441932" y="3276600"/>
                  <a:ext cx="123193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18</m:t>
                        </m:r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41932" y="3276600"/>
                  <a:ext cx="1231936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Arc 23"/>
            <p:cNvSpPr/>
            <p:nvPr/>
          </p:nvSpPr>
          <p:spPr>
            <a:xfrm>
              <a:off x="4717399" y="3133547"/>
              <a:ext cx="419100" cy="428655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5966413">
              <a:off x="5231624" y="1703938"/>
              <a:ext cx="419100" cy="428655"/>
            </a:xfrm>
            <a:prstGeom prst="arc">
              <a:avLst>
                <a:gd name="adj1" fmla="val 16200000"/>
                <a:gd name="adj2" fmla="val 3660289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201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Isosceles Triangle 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Content Objective</a:t>
            </a:r>
            <a:r>
              <a:rPr lang="en-US" dirty="0" smtClean="0"/>
              <a:t>: Students will be able to solve problems and proofs involving isosceles triangles.</a:t>
            </a:r>
          </a:p>
          <a:p>
            <a:pPr marL="118872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b="1" u="sng" dirty="0" smtClean="0"/>
              <a:t>Language Objective</a:t>
            </a:r>
            <a:r>
              <a:rPr lang="en-US" dirty="0" smtClean="0"/>
              <a:t>: Students will be able to write equations for isosceles triangles, solving for variables.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84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3333749" y="4094017"/>
            <a:ext cx="1981200" cy="2277871"/>
            <a:chOff x="3251200" y="4114799"/>
            <a:chExt cx="1981200" cy="227787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1200" y="4114799"/>
              <a:ext cx="1981200" cy="22778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" name="Straight Arrow Connector 4"/>
            <p:cNvCxnSpPr/>
            <p:nvPr/>
          </p:nvCxnSpPr>
          <p:spPr>
            <a:xfrm flipH="1">
              <a:off x="3352801" y="6035902"/>
              <a:ext cx="459363" cy="28869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572000" y="6035902"/>
              <a:ext cx="533400" cy="28869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914400"/>
          </a:xfrm>
        </p:spPr>
        <p:txBody>
          <a:bodyPr/>
          <a:lstStyle/>
          <a:p>
            <a:r>
              <a:rPr lang="en-US" dirty="0" smtClean="0"/>
              <a:t>Isosceles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1"/>
            <a:ext cx="8534400" cy="502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 Isosceles Triangle has the following properties</a:t>
            </a:r>
          </a:p>
          <a:p>
            <a:pPr lvl="1"/>
            <a:r>
              <a:rPr lang="en-US" sz="2000" dirty="0" smtClean="0"/>
              <a:t>2 Congruent Sides (known as the </a:t>
            </a:r>
            <a:r>
              <a:rPr lang="en-US" sz="2000" b="1" dirty="0" smtClean="0"/>
              <a:t>legs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1 Side with its own measure (known as the </a:t>
            </a:r>
            <a:r>
              <a:rPr lang="en-US" sz="2000" b="1" dirty="0" smtClean="0"/>
              <a:t>base</a:t>
            </a:r>
            <a:r>
              <a:rPr lang="en-US" sz="2000" dirty="0" smtClean="0"/>
              <a:t>)</a:t>
            </a:r>
            <a:endParaRPr lang="en-US" sz="2000" b="1" dirty="0" smtClean="0"/>
          </a:p>
          <a:p>
            <a:pPr lvl="1"/>
            <a:r>
              <a:rPr lang="en-US" sz="2000" dirty="0" smtClean="0"/>
              <a:t> The angle included between the legs is known as the </a:t>
            </a:r>
            <a:r>
              <a:rPr lang="en-US" sz="2000" b="1" dirty="0" smtClean="0"/>
              <a:t>vertex angle</a:t>
            </a:r>
          </a:p>
          <a:p>
            <a:pPr lvl="1"/>
            <a:r>
              <a:rPr lang="en-US" sz="2000" dirty="0" smtClean="0"/>
              <a:t>Angles  connected to the base are known as the </a:t>
            </a:r>
            <a:r>
              <a:rPr lang="en-US" sz="2000" b="1" dirty="0" smtClean="0"/>
              <a:t>base angles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90059" y="5666570"/>
            <a:ext cx="1362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Base Angles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46482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Leg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3714690"/>
            <a:ext cx="179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Vertex Angle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9065" y="46482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Leg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2164" y="6371888"/>
            <a:ext cx="1024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Base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17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 4-1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524000"/>
                <a:ext cx="8686800" cy="5105399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u="sng" dirty="0" smtClean="0"/>
                  <a:t>The Isosceles Triangle Theorem</a:t>
                </a:r>
                <a:r>
                  <a:rPr lang="en-US" sz="2400" b="1" dirty="0" smtClean="0"/>
                  <a:t>: </a:t>
                </a:r>
                <a:r>
                  <a:rPr lang="en-US" sz="2400" dirty="0" smtClean="0"/>
                  <a:t>Base angles of a isosceles triangle are congruent.</a:t>
                </a:r>
                <a:endParaRPr lang="en-US" sz="2400" b="1" u="sng" dirty="0" smtClean="0"/>
              </a:p>
              <a:p>
                <a:pPr marL="118872" indent="0">
                  <a:buNone/>
                </a:pPr>
                <a:endParaRPr lang="en-US" sz="2400" dirty="0" smtClean="0"/>
              </a:p>
              <a:p>
                <a:pPr marL="118872" indent="0">
                  <a:buNone/>
                </a:pPr>
                <a:r>
                  <a:rPr lang="en-US" sz="2400" dirty="0" smtClean="0"/>
                  <a:t>Given: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sz="2400" i="1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𝐴𝐶</m:t>
                        </m:r>
                      </m:e>
                    </m:acc>
                  </m:oMath>
                </a14:m>
                <a:endParaRPr lang="en-US" sz="2400" dirty="0" smtClean="0"/>
              </a:p>
              <a:p>
                <a:pPr marL="118872" indent="0">
                  <a:buNone/>
                </a:pPr>
                <a:r>
                  <a:rPr lang="en-US" sz="2400" dirty="0" smtClean="0"/>
                  <a:t>Prove: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endParaRPr lang="en-US" sz="2400" dirty="0" smtClean="0"/>
              </a:p>
              <a:p>
                <a:pPr marL="118872" indent="0">
                  <a:buNone/>
                </a:pPr>
                <a:endParaRPr lang="en-US" sz="2400" dirty="0"/>
              </a:p>
              <a:p>
                <a:pPr marL="118872" indent="0">
                  <a:buNone/>
                </a:pPr>
                <a:endParaRPr lang="en-US" sz="2400" dirty="0" smtClean="0"/>
              </a:p>
              <a:p>
                <a:pPr marL="0" lvl="0" indent="0">
                  <a:spcBef>
                    <a:spcPts val="700"/>
                  </a:spcBef>
                  <a:buClr>
                    <a:srgbClr val="DD8047"/>
                  </a:buClr>
                  <a:buSzPct val="60000"/>
                  <a:buNone/>
                </a:pPr>
                <a:r>
                  <a:rPr lang="en-US" sz="2400" b="1" u="sng" dirty="0" smtClean="0">
                    <a:solidFill>
                      <a:prstClr val="black"/>
                    </a:solidFill>
                    <a:latin typeface="Tw Cen MT"/>
                  </a:rPr>
                  <a:t>Plan </a:t>
                </a:r>
                <a:r>
                  <a:rPr lang="en-US" sz="2400" b="1" u="sng" dirty="0">
                    <a:solidFill>
                      <a:prstClr val="black"/>
                    </a:solidFill>
                    <a:latin typeface="Tw Cen MT"/>
                  </a:rPr>
                  <a:t>for Proof</a:t>
                </a:r>
                <a:r>
                  <a:rPr lang="en-US" sz="2400" dirty="0">
                    <a:solidFill>
                      <a:prstClr val="black"/>
                    </a:solidFill>
                    <a:latin typeface="Tw Cen MT"/>
                  </a:rPr>
                  <a:t>: </a:t>
                </a:r>
              </a:p>
              <a:p>
                <a:pPr marL="342900" indent="-342900">
                  <a:spcBef>
                    <a:spcPts val="700"/>
                  </a:spcBef>
                  <a:buClr>
                    <a:srgbClr val="DD8047"/>
                  </a:buClr>
                  <a:buSzPct val="60000"/>
                </a:pP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Tw Cen MT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𝐶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Tw Cen MT"/>
                  </a:rPr>
                  <a:t> are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w Cen MT"/>
                  </a:rPr>
                  <a:t>___ by using __________. </a:t>
                </a:r>
                <a:endParaRPr lang="en-US" sz="2400" dirty="0">
                  <a:solidFill>
                    <a:prstClr val="black"/>
                  </a:solidFill>
                  <a:latin typeface="Tw Cen MT"/>
                </a:endParaRPr>
              </a:p>
              <a:p>
                <a:pPr marL="342900" indent="-342900">
                  <a:spcBef>
                    <a:spcPts val="700"/>
                  </a:spcBef>
                  <a:buClr>
                    <a:srgbClr val="DD8047"/>
                  </a:buClr>
                  <a:buSzPct val="60000"/>
                </a:pPr>
                <a:r>
                  <a:rPr lang="en-US" sz="2400" dirty="0" smtClean="0">
                    <a:solidFill>
                      <a:prstClr val="black"/>
                    </a:solidFill>
                    <a:latin typeface="Tw Cen MT"/>
                  </a:rPr>
                  <a:t>To get the two triangles we need, we have to bisect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Tw Cen MT"/>
                  </a:rPr>
                  <a:t> with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Tw Cen MT"/>
                  </a:rPr>
                  <a:t>.</a:t>
                </a:r>
                <a:endParaRPr lang="en-US" sz="2400" dirty="0">
                  <a:solidFill>
                    <a:prstClr val="black"/>
                  </a:solidFill>
                  <a:latin typeface="Tw Cen MT"/>
                </a:endParaRPr>
              </a:p>
              <a:p>
                <a:pPr marL="342900" indent="-342900">
                  <a:spcBef>
                    <a:spcPts val="700"/>
                  </a:spcBef>
                  <a:buClr>
                    <a:srgbClr val="DD8047"/>
                  </a:buClr>
                  <a:buSzPct val="60000"/>
                </a:pPr>
                <a:r>
                  <a:rPr lang="en-US" sz="2400" dirty="0">
                    <a:solidFill>
                      <a:prstClr val="black"/>
                    </a:solidFill>
                    <a:latin typeface="Tw Cen MT"/>
                  </a:rPr>
                  <a:t>Thus, the Diagram suggests that you first prove ______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Tw Cen MT"/>
                  </a:rPr>
                  <a:t> _______.</a:t>
                </a:r>
              </a:p>
              <a:p>
                <a:pPr marL="118872" indent="0"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524000"/>
                <a:ext cx="8686800" cy="5105399"/>
              </a:xfrm>
              <a:blipFill rotWithShape="1">
                <a:blip r:embed="rId2"/>
                <a:stretch>
                  <a:fillRect l="-1474" r="-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4590509" y="2118577"/>
            <a:ext cx="3886200" cy="2190003"/>
            <a:chOff x="4590509" y="2118577"/>
            <a:chExt cx="3886200" cy="2190003"/>
          </a:xfrm>
        </p:grpSpPr>
        <p:grpSp>
          <p:nvGrpSpPr>
            <p:cNvPr id="18" name="Group 17"/>
            <p:cNvGrpSpPr/>
            <p:nvPr/>
          </p:nvGrpSpPr>
          <p:grpSpPr>
            <a:xfrm>
              <a:off x="4590509" y="2347620"/>
              <a:ext cx="3886200" cy="1960960"/>
              <a:chOff x="4922476" y="2209800"/>
              <a:chExt cx="3886200" cy="1960960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4922476" y="2209800"/>
                <a:ext cx="3886200" cy="1960960"/>
                <a:chOff x="4572000" y="1206341"/>
                <a:chExt cx="3886200" cy="1960960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4876800" y="1502569"/>
                  <a:ext cx="2971800" cy="1295400"/>
                  <a:chOff x="4876800" y="2209800"/>
                  <a:chExt cx="2971800" cy="1295400"/>
                </a:xfrm>
              </p:grpSpPr>
              <p:sp>
                <p:nvSpPr>
                  <p:cNvPr id="11" name="Isosceles Triangle 10"/>
                  <p:cNvSpPr/>
                  <p:nvPr/>
                </p:nvSpPr>
                <p:spPr>
                  <a:xfrm>
                    <a:off x="4876800" y="2209800"/>
                    <a:ext cx="2971800" cy="1295400"/>
                  </a:xfrm>
                  <a:prstGeom prst="triangl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6362700" y="2209800"/>
                    <a:ext cx="0" cy="129540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  <a:prstDash val="lg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" name="TextBox 6"/>
                <p:cNvSpPr txBox="1"/>
                <p:nvPr/>
              </p:nvSpPr>
              <p:spPr>
                <a:xfrm>
                  <a:off x="7848600" y="2613303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6390017" y="1206341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4572000" y="2797969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B</a:t>
                  </a:r>
                  <a:endParaRPr lang="en-US" dirty="0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6172200" y="2758307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D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13" name="Straight Connector 12"/>
              <p:cNvCxnSpPr/>
              <p:nvPr/>
            </p:nvCxnSpPr>
            <p:spPr>
              <a:xfrm>
                <a:off x="5943600" y="3018472"/>
                <a:ext cx="152400" cy="181928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7350093" y="3018472"/>
                <a:ext cx="269907" cy="258128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Arc 18"/>
            <p:cNvSpPr/>
            <p:nvPr/>
          </p:nvSpPr>
          <p:spPr>
            <a:xfrm>
              <a:off x="6190709" y="2709177"/>
              <a:ext cx="827417" cy="331048"/>
            </a:xfrm>
            <a:prstGeom prst="arc">
              <a:avLst>
                <a:gd name="adj1" fmla="val 8896493"/>
                <a:gd name="adj2" fmla="val 11129515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/>
            <p:cNvSpPr/>
            <p:nvPr/>
          </p:nvSpPr>
          <p:spPr>
            <a:xfrm rot="16594660">
              <a:off x="6039431" y="2366762"/>
              <a:ext cx="827417" cy="331048"/>
            </a:xfrm>
            <a:prstGeom prst="arc">
              <a:avLst>
                <a:gd name="adj1" fmla="val 8896493"/>
                <a:gd name="adj2" fmla="val 11129515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14600" y="4710545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≅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4710545"/>
                <a:ext cx="9144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697233" y="4678279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𝐶𝑃𝐶𝑇𝐶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233" y="4678279"/>
                <a:ext cx="9144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256126" y="5562600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𝐵𝐴𝐷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126" y="5562600"/>
                <a:ext cx="914400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333" r="-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594152" y="5558135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𝐶𝐴𝐷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4152" y="5558135"/>
                <a:ext cx="91440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2000" r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086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838200"/>
          </a:xfrm>
        </p:spPr>
        <p:txBody>
          <a:bodyPr/>
          <a:lstStyle/>
          <a:p>
            <a:r>
              <a:rPr lang="en-US" dirty="0" smtClean="0"/>
              <a:t>Example : Complete this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4073598" cy="99270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/>
              <a:t>With this setup, we can prove this theorem in the following way: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1382" y="2980551"/>
            <a:ext cx="86006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/>
            <a:r>
              <a:rPr lang="en-US" sz="2000" b="1" u="sng" dirty="0">
                <a:latin typeface="Rockwell"/>
              </a:rPr>
              <a:t>Statements	  </a:t>
            </a:r>
            <a:r>
              <a:rPr lang="en-US" sz="2000" b="1" u="sng" dirty="0" smtClean="0">
                <a:latin typeface="Rockwell"/>
              </a:rPr>
              <a:t>________	_______     Reasons</a:t>
            </a:r>
            <a:endParaRPr lang="en-US" sz="2000" b="1" u="sng" dirty="0">
              <a:latin typeface="Rockwel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95913" y="4495800"/>
                <a:ext cx="264784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3.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  <a:ea typeface="Cambria Math"/>
                      </a:rPr>
                      <m:t>&lt;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BAD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𝐶𝐴𝐷</m:t>
                    </m:r>
                  </m:oMath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13" y="4495800"/>
                <a:ext cx="2647841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2995" t="-2667" b="-2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4995982" y="3411352"/>
            <a:ext cx="1109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1. </a:t>
            </a:r>
            <a:r>
              <a:rPr lang="en-US" sz="2400" dirty="0" smtClean="0"/>
              <a:t>Given</a:t>
            </a:r>
            <a:endParaRPr lang="en-US" sz="2400" b="1" dirty="0"/>
          </a:p>
        </p:txBody>
      </p:sp>
      <p:sp>
        <p:nvSpPr>
          <p:cNvPr id="24" name="Rectangle 23"/>
          <p:cNvSpPr/>
          <p:nvPr/>
        </p:nvSpPr>
        <p:spPr>
          <a:xfrm>
            <a:off x="4949801" y="5079588"/>
            <a:ext cx="32910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4. </a:t>
            </a:r>
            <a:r>
              <a:rPr lang="en-US" sz="2400" dirty="0" smtClean="0"/>
              <a:t>Reflexive Property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86677" y="5130943"/>
                <a:ext cx="1590628" cy="4316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4.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</a:rPr>
                          <m:t>𝐴𝐷</m:t>
                        </m:r>
                      </m:e>
                    </m:acc>
                    <m:r>
                      <a:rPr lang="en-US" sz="220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20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𝐴𝐷</m:t>
                        </m:r>
                      </m:e>
                    </m:acc>
                  </m:oMath>
                </a14:m>
                <a:endParaRPr lang="en-US" sz="2400" b="0" dirty="0" smtClean="0">
                  <a:solidFill>
                    <a:prstClr val="black"/>
                  </a:solidFill>
                  <a:latin typeface="Gill Sans MT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77" y="5130943"/>
                <a:ext cx="1590628" cy="431657"/>
              </a:xfrm>
              <a:prstGeom prst="rect">
                <a:avLst/>
              </a:prstGeom>
              <a:blipFill rotWithShape="1">
                <a:blip r:embed="rId3"/>
                <a:stretch>
                  <a:fillRect l="-4598" t="-8451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33963" y="3429673"/>
                <a:ext cx="1875817" cy="462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/>
                  <a:t>1.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𝐴𝐶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963" y="3429673"/>
                <a:ext cx="1875817" cy="462434"/>
              </a:xfrm>
              <a:prstGeom prst="rect">
                <a:avLst/>
              </a:prstGeom>
              <a:blipFill rotWithShape="1">
                <a:blip r:embed="rId4"/>
                <a:stretch>
                  <a:fillRect l="-4870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4331691" y="3892107"/>
            <a:ext cx="45837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2</a:t>
            </a:r>
            <a:r>
              <a:rPr lang="en-US" sz="2200" dirty="0" smtClean="0"/>
              <a:t>.  </a:t>
            </a:r>
            <a:r>
              <a:rPr lang="en-US" sz="2400" dirty="0" smtClean="0"/>
              <a:t>Each angle has unique bisector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4949801" y="4410294"/>
            <a:ext cx="3195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3</a:t>
            </a:r>
            <a:r>
              <a:rPr lang="en-US" sz="2200" dirty="0" smtClean="0"/>
              <a:t>.</a:t>
            </a:r>
            <a:r>
              <a:rPr lang="en-US" sz="2400" b="1" dirty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Def. Angle Bisector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08563" y="5665113"/>
                <a:ext cx="2103846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5.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𝐵𝐴𝐷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𝐶𝐴𝐷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563" y="5665113"/>
                <a:ext cx="2103846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3478" t="-8451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/>
          <p:cNvSpPr/>
          <p:nvPr/>
        </p:nvSpPr>
        <p:spPr>
          <a:xfrm>
            <a:off x="4995982" y="5634335"/>
            <a:ext cx="35564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5</a:t>
            </a:r>
            <a:r>
              <a:rPr lang="en-US" sz="2200" dirty="0" smtClean="0"/>
              <a:t>. </a:t>
            </a:r>
            <a:r>
              <a:rPr lang="en-US" sz="2400" dirty="0" smtClean="0"/>
              <a:t>SAS Postulate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273580" y="3979407"/>
                <a:ext cx="2358201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 smtClean="0"/>
                  <a:t>2.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sz="2000" dirty="0" smtClean="0"/>
                  <a:t> bisects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&lt;</m:t>
                    </m:r>
                    <m:r>
                      <a:rPr lang="en-US" sz="2000" b="0" i="1" smtClean="0">
                        <a:latin typeface="Cambria Math"/>
                      </a:rPr>
                      <m:t>𝐴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80" y="3979407"/>
                <a:ext cx="2358201" cy="430887"/>
              </a:xfrm>
              <a:prstGeom prst="rect">
                <a:avLst/>
              </a:prstGeom>
              <a:blipFill rotWithShape="1">
                <a:blip r:embed="rId6"/>
                <a:stretch>
                  <a:fillRect l="-3359" t="-8571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395913" y="6096000"/>
                <a:ext cx="19046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6.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endParaRPr lang="en-US" sz="2400" b="0" dirty="0" smtClean="0">
                  <a:solidFill>
                    <a:prstClr val="black"/>
                  </a:solidFill>
                  <a:latin typeface="Gill Sans MT"/>
                </a:endParaRPr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13" y="6096000"/>
                <a:ext cx="1904689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4167" t="-1316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ectangle 64"/>
          <p:cNvSpPr/>
          <p:nvPr/>
        </p:nvSpPr>
        <p:spPr>
          <a:xfrm>
            <a:off x="4995982" y="6138323"/>
            <a:ext cx="124707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dirty="0" smtClean="0"/>
              <a:t>6. CPCTC</a:t>
            </a:r>
            <a:endParaRPr lang="en-US" sz="2400" b="0" dirty="0" smtClean="0">
              <a:solidFill>
                <a:prstClr val="black"/>
              </a:solidFill>
              <a:latin typeface="Gill Sans M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342" y="1473036"/>
            <a:ext cx="3226567" cy="1707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811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8" grpId="0"/>
      <p:bldP spid="32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835152"/>
          </a:xfrm>
        </p:spPr>
        <p:txBody>
          <a:bodyPr/>
          <a:lstStyle/>
          <a:p>
            <a:r>
              <a:rPr lang="en-US" dirty="0" smtClean="0"/>
              <a:t>Theorem 4-1: The Corollaries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8839200" cy="5105399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Theorem 4-1 produces 3 Corollaries:</a:t>
                </a:r>
              </a:p>
              <a:p>
                <a:pPr lvl="1">
                  <a:spcBef>
                    <a:spcPts val="1200"/>
                  </a:spcBef>
                  <a:spcAft>
                    <a:spcPts val="1800"/>
                  </a:spcAft>
                </a:pPr>
                <a:r>
                  <a:rPr lang="en-US" sz="2000" dirty="0" smtClean="0"/>
                  <a:t>Corollary 1: An equilateral triangle is also equiangular.</a:t>
                </a:r>
              </a:p>
              <a:p>
                <a:pPr lvl="1">
                  <a:spcBef>
                    <a:spcPts val="1200"/>
                  </a:spcBef>
                  <a:spcAft>
                    <a:spcPts val="1800"/>
                  </a:spcAft>
                </a:pPr>
                <a:r>
                  <a:rPr lang="en-US" sz="2000" dirty="0" smtClean="0"/>
                  <a:t>Corollary 2: An equilateral triangle has three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60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000" dirty="0" smtClean="0"/>
                  <a:t> angles.</a:t>
                </a:r>
              </a:p>
              <a:p>
                <a:pPr lvl="1">
                  <a:spcBef>
                    <a:spcPts val="1200"/>
                  </a:spcBef>
                  <a:spcAft>
                    <a:spcPts val="1800"/>
                  </a:spcAft>
                </a:pPr>
                <a:r>
                  <a:rPr lang="en-US" sz="2000" dirty="0" smtClean="0"/>
                  <a:t>Corollary 3: The bisector of the vertex angle of an isosceles triangle is perpendicular to the base at its midpoint.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8839200" cy="5105399"/>
              </a:xfrm>
              <a:blipFill rotWithShape="1">
                <a:blip r:embed="rId2"/>
                <a:stretch>
                  <a:fillRect t="-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859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 4-2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524000"/>
                <a:ext cx="8610600" cy="5105399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u="sng" dirty="0" smtClean="0"/>
                  <a:t>Theorem 4-2</a:t>
                </a:r>
                <a:r>
                  <a:rPr lang="en-US" sz="2400" b="1" dirty="0" smtClean="0"/>
                  <a:t>: </a:t>
                </a:r>
                <a:r>
                  <a:rPr lang="en-US" sz="2400" dirty="0" smtClean="0"/>
                  <a:t>If two angles of a triangle are congruent, then the sides opposite those angles are congruent.</a:t>
                </a:r>
                <a:endParaRPr lang="en-US" sz="2400" b="1" u="sng" dirty="0" smtClean="0"/>
              </a:p>
              <a:p>
                <a:pPr marL="118872" indent="0">
                  <a:buNone/>
                </a:pPr>
                <a:endParaRPr lang="en-US" sz="2400" dirty="0" smtClean="0"/>
              </a:p>
              <a:p>
                <a:pPr marL="118872" lvl="0" indent="0">
                  <a:buClr>
                    <a:srgbClr val="F0AD00"/>
                  </a:buClr>
                  <a:buNone/>
                </a:pPr>
                <a:r>
                  <a:rPr lang="en-US" sz="2400" dirty="0" smtClean="0"/>
                  <a:t>Given: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&lt;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𝐵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endParaRPr lang="en-US" sz="2400" dirty="0" smtClean="0"/>
              </a:p>
              <a:p>
                <a:pPr marL="118872" indent="0">
                  <a:buNone/>
                </a:pPr>
                <a:r>
                  <a:rPr lang="en-US" sz="2400" dirty="0" smtClean="0"/>
                  <a:t>Prove: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𝐴𝐶</m:t>
                        </m:r>
                      </m:e>
                    </m:acc>
                  </m:oMath>
                </a14:m>
                <a:endParaRPr lang="en-US" sz="2400" dirty="0"/>
              </a:p>
              <a:p>
                <a:pPr marL="118872" indent="0">
                  <a:buNone/>
                </a:pPr>
                <a:endParaRPr lang="en-US" sz="2400" dirty="0" smtClean="0"/>
              </a:p>
              <a:p>
                <a:pPr marL="0" lvl="0" indent="0">
                  <a:spcBef>
                    <a:spcPts val="700"/>
                  </a:spcBef>
                  <a:buClr>
                    <a:srgbClr val="DD8047"/>
                  </a:buClr>
                  <a:buSzPct val="60000"/>
                  <a:buNone/>
                </a:pPr>
                <a:r>
                  <a:rPr lang="en-US" sz="2400" b="1" u="sng" dirty="0" smtClean="0">
                    <a:solidFill>
                      <a:prstClr val="black"/>
                    </a:solidFill>
                    <a:latin typeface="Tw Cen MT"/>
                  </a:rPr>
                  <a:t>Plan </a:t>
                </a:r>
                <a:r>
                  <a:rPr lang="en-US" sz="2400" b="1" u="sng" dirty="0">
                    <a:solidFill>
                      <a:prstClr val="black"/>
                    </a:solidFill>
                    <a:latin typeface="Tw Cen MT"/>
                  </a:rPr>
                  <a:t>for Proof</a:t>
                </a:r>
                <a:r>
                  <a:rPr lang="en-US" sz="2400" dirty="0">
                    <a:solidFill>
                      <a:prstClr val="black"/>
                    </a:solidFill>
                    <a:latin typeface="Tw Cen MT"/>
                  </a:rPr>
                  <a:t>: </a:t>
                </a:r>
              </a:p>
              <a:p>
                <a:pPr marL="342900" indent="-342900">
                  <a:spcBef>
                    <a:spcPts val="700"/>
                  </a:spcBef>
                  <a:buClr>
                    <a:srgbClr val="DD8047"/>
                  </a:buClr>
                  <a:buSzPct val="60000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Tw Cen MT"/>
                  </a:rPr>
                  <a:t>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Tw Cen MT"/>
                  </a:rPr>
                  <a:t> are ___ by using __________. </a:t>
                </a:r>
                <a:endParaRPr lang="en-US" sz="2400" dirty="0">
                  <a:solidFill>
                    <a:prstClr val="black"/>
                  </a:solidFill>
                  <a:latin typeface="Tw Cen MT"/>
                </a:endParaRPr>
              </a:p>
              <a:p>
                <a:pPr marL="342900" indent="-342900">
                  <a:spcBef>
                    <a:spcPts val="700"/>
                  </a:spcBef>
                  <a:buClr>
                    <a:srgbClr val="DD8047"/>
                  </a:buClr>
                  <a:buSzPct val="60000"/>
                </a:pPr>
                <a:r>
                  <a:rPr lang="en-US" sz="2400" dirty="0" smtClean="0">
                    <a:solidFill>
                      <a:prstClr val="black"/>
                    </a:solidFill>
                    <a:latin typeface="Tw Cen MT"/>
                  </a:rPr>
                  <a:t>To get the two triangles we need, we have to bisect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Tw Cen MT"/>
                  </a:rPr>
                  <a:t> with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Tw Cen MT"/>
                  </a:rPr>
                  <a:t>.</a:t>
                </a:r>
                <a:endParaRPr lang="en-US" sz="2400" dirty="0">
                  <a:solidFill>
                    <a:prstClr val="black"/>
                  </a:solidFill>
                  <a:latin typeface="Tw Cen MT"/>
                </a:endParaRPr>
              </a:p>
              <a:p>
                <a:pPr marL="342900" indent="-342900">
                  <a:spcBef>
                    <a:spcPts val="700"/>
                  </a:spcBef>
                  <a:buClr>
                    <a:srgbClr val="DD8047"/>
                  </a:buClr>
                  <a:buSzPct val="60000"/>
                </a:pPr>
                <a:r>
                  <a:rPr lang="en-US" sz="2400" dirty="0">
                    <a:solidFill>
                      <a:prstClr val="black"/>
                    </a:solidFill>
                    <a:latin typeface="Tw Cen MT"/>
                  </a:rPr>
                  <a:t>Thus, the Diagram suggests that you first prove ______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Tw Cen MT"/>
                  </a:rPr>
                  <a:t> _______.</a:t>
                </a:r>
              </a:p>
              <a:p>
                <a:pPr marL="118872" indent="0"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524000"/>
                <a:ext cx="8610600" cy="5105399"/>
              </a:xfrm>
              <a:blipFill rotWithShape="1">
                <a:blip r:embed="rId2"/>
                <a:stretch>
                  <a:fillRect l="-1558" r="-1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5005339" y="1793306"/>
            <a:ext cx="3886200" cy="2190003"/>
            <a:chOff x="4590509" y="2118577"/>
            <a:chExt cx="3886200" cy="2190003"/>
          </a:xfrm>
        </p:grpSpPr>
        <p:grpSp>
          <p:nvGrpSpPr>
            <p:cNvPr id="20" name="Group 19"/>
            <p:cNvGrpSpPr/>
            <p:nvPr/>
          </p:nvGrpSpPr>
          <p:grpSpPr>
            <a:xfrm>
              <a:off x="4590509" y="2118577"/>
              <a:ext cx="3886200" cy="2190003"/>
              <a:chOff x="4590509" y="2118577"/>
              <a:chExt cx="3886200" cy="2190003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4590509" y="2347620"/>
                <a:ext cx="3886200" cy="1960960"/>
                <a:chOff x="4572000" y="1206341"/>
                <a:chExt cx="3886200" cy="1960960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4876800" y="1502569"/>
                  <a:ext cx="2971800" cy="1295400"/>
                  <a:chOff x="4876800" y="2209800"/>
                  <a:chExt cx="2971800" cy="1295400"/>
                </a:xfrm>
              </p:grpSpPr>
              <p:sp>
                <p:nvSpPr>
                  <p:cNvPr id="11" name="Isosceles Triangle 10"/>
                  <p:cNvSpPr/>
                  <p:nvPr/>
                </p:nvSpPr>
                <p:spPr>
                  <a:xfrm>
                    <a:off x="4876800" y="2209800"/>
                    <a:ext cx="2971800" cy="1295400"/>
                  </a:xfrm>
                  <a:prstGeom prst="triangl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6362700" y="2209800"/>
                    <a:ext cx="0" cy="129540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  <a:prstDash val="lg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" name="TextBox 6"/>
                <p:cNvSpPr txBox="1"/>
                <p:nvPr/>
              </p:nvSpPr>
              <p:spPr>
                <a:xfrm>
                  <a:off x="7848600" y="2613303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6390017" y="1206341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4572000" y="2797969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B</a:t>
                  </a:r>
                  <a:endParaRPr lang="en-US" dirty="0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6172200" y="2758307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D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9" name="Arc 18"/>
              <p:cNvSpPr/>
              <p:nvPr/>
            </p:nvSpPr>
            <p:spPr>
              <a:xfrm>
                <a:off x="6190709" y="2709177"/>
                <a:ext cx="827417" cy="331048"/>
              </a:xfrm>
              <a:prstGeom prst="arc">
                <a:avLst>
                  <a:gd name="adj1" fmla="val 8896493"/>
                  <a:gd name="adj2" fmla="val 11129515"/>
                </a:avLst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Arc 20"/>
              <p:cNvSpPr/>
              <p:nvPr/>
            </p:nvSpPr>
            <p:spPr>
              <a:xfrm rot="16594660">
                <a:off x="6039431" y="2366762"/>
                <a:ext cx="827417" cy="331048"/>
              </a:xfrm>
              <a:prstGeom prst="arc">
                <a:avLst>
                  <a:gd name="adj1" fmla="val 8896493"/>
                  <a:gd name="adj2" fmla="val 11129515"/>
                </a:avLst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Arc 21"/>
            <p:cNvSpPr/>
            <p:nvPr/>
          </p:nvSpPr>
          <p:spPr>
            <a:xfrm rot="16594660">
              <a:off x="6080066" y="2474223"/>
              <a:ext cx="827417" cy="331048"/>
            </a:xfrm>
            <a:prstGeom prst="arc">
              <a:avLst>
                <a:gd name="adj1" fmla="val 8896493"/>
                <a:gd name="adj2" fmla="val 11479791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>
              <a:off x="6080065" y="2796709"/>
              <a:ext cx="827417" cy="331048"/>
            </a:xfrm>
            <a:prstGeom prst="arc">
              <a:avLst>
                <a:gd name="adj1" fmla="val 7653285"/>
                <a:gd name="adj2" fmla="val 11129515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Arc 3"/>
            <p:cNvSpPr/>
            <p:nvPr/>
          </p:nvSpPr>
          <p:spPr>
            <a:xfrm rot="1860939">
              <a:off x="4747527" y="3625211"/>
              <a:ext cx="586473" cy="349501"/>
            </a:xfrm>
            <a:prstGeom prst="arc">
              <a:avLst>
                <a:gd name="adj1" fmla="val 17038181"/>
                <a:gd name="adj2" fmla="val 21545542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5425922">
              <a:off x="7322871" y="3769317"/>
              <a:ext cx="586473" cy="349501"/>
            </a:xfrm>
            <a:prstGeom prst="arc">
              <a:avLst>
                <a:gd name="adj1" fmla="val 17038181"/>
                <a:gd name="adj2" fmla="val 21545542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438400" y="4267200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≅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267200"/>
                <a:ext cx="914400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308655" y="4257963"/>
                <a:ext cx="13933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𝑃𝐶𝑇𝐶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655" y="4257963"/>
                <a:ext cx="1393368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00739" y="5181600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𝐵𝐴𝐷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739" y="5181600"/>
                <a:ext cx="914400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2000" r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1927" y="5562600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𝐶𝐴𝐷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927" y="5562600"/>
                <a:ext cx="990600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748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838200"/>
          </a:xfrm>
        </p:spPr>
        <p:txBody>
          <a:bodyPr/>
          <a:lstStyle/>
          <a:p>
            <a:r>
              <a:rPr lang="en-US" dirty="0" smtClean="0"/>
              <a:t>Example : Complete this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4073598" cy="99270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/>
              <a:t>With this setup, we can prove this theorem in the following way: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594" y="2676038"/>
            <a:ext cx="86006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/>
            <a:r>
              <a:rPr lang="en-US" sz="2000" b="1" u="sng" dirty="0">
                <a:latin typeface="Rockwell"/>
              </a:rPr>
              <a:t>Statements	  </a:t>
            </a:r>
            <a:r>
              <a:rPr lang="en-US" sz="2000" b="1" u="sng" dirty="0" smtClean="0">
                <a:latin typeface="Rockwell"/>
              </a:rPr>
              <a:t>________	_______     Reasons</a:t>
            </a:r>
            <a:endParaRPr lang="en-US" sz="2000" b="1" u="sng" dirty="0">
              <a:latin typeface="Rockwel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293202" y="4136083"/>
                <a:ext cx="266547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3.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  <a:ea typeface="Cambria Math"/>
                      </a:rPr>
                      <m:t>&lt;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BA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D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𝐶𝐴𝐷</m:t>
                    </m:r>
                  </m:oMath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202" y="4136083"/>
                <a:ext cx="2665473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2746" t="-2632" b="-23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4960630" y="3124268"/>
            <a:ext cx="1109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1. </a:t>
            </a:r>
            <a:r>
              <a:rPr lang="en-US" sz="2400" dirty="0" smtClean="0"/>
              <a:t>Given</a:t>
            </a:r>
            <a:endParaRPr lang="en-US" sz="2400" b="1" dirty="0"/>
          </a:p>
        </p:txBody>
      </p:sp>
      <p:sp>
        <p:nvSpPr>
          <p:cNvPr id="24" name="Rectangle 23"/>
          <p:cNvSpPr/>
          <p:nvPr/>
        </p:nvSpPr>
        <p:spPr>
          <a:xfrm>
            <a:off x="4690617" y="4745991"/>
            <a:ext cx="32910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4. </a:t>
            </a:r>
            <a:r>
              <a:rPr lang="en-US" sz="2400" dirty="0" smtClean="0"/>
              <a:t>Reflexive Property</a:t>
            </a:r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373211" y="4788361"/>
                <a:ext cx="1590628" cy="4316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4.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</a:rPr>
                          <m:t>𝐴𝐷</m:t>
                        </m:r>
                      </m:e>
                    </m:acc>
                    <m:r>
                      <a:rPr lang="en-US" sz="220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20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𝐴𝐷</m:t>
                        </m:r>
                      </m:e>
                    </m:acc>
                  </m:oMath>
                </a14:m>
                <a:endParaRPr lang="en-US" sz="2400" b="0" dirty="0" smtClean="0">
                  <a:solidFill>
                    <a:prstClr val="black"/>
                  </a:solidFill>
                  <a:latin typeface="Gill Sans MT"/>
                </a:endParaRPr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11" y="4788361"/>
                <a:ext cx="1590628" cy="431657"/>
              </a:xfrm>
              <a:prstGeom prst="rect">
                <a:avLst/>
              </a:prstGeom>
              <a:blipFill rotWithShape="1">
                <a:blip r:embed="rId3"/>
                <a:stretch>
                  <a:fillRect l="-4598" t="-8451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363974" y="6016743"/>
                <a:ext cx="1875817" cy="462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/>
                  <a:t>6.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𝐴𝐶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974" y="6016743"/>
                <a:ext cx="1875817" cy="462434"/>
              </a:xfrm>
              <a:prstGeom prst="rect">
                <a:avLst/>
              </a:prstGeom>
              <a:blipFill rotWithShape="1">
                <a:blip r:embed="rId4"/>
                <a:stretch>
                  <a:fillRect l="-521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4176992" y="3552008"/>
            <a:ext cx="47474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2</a:t>
            </a:r>
            <a:r>
              <a:rPr lang="en-US" sz="2200" dirty="0" smtClean="0"/>
              <a:t>.  </a:t>
            </a:r>
            <a:r>
              <a:rPr lang="en-US" sz="2400" dirty="0" smtClean="0"/>
              <a:t>Each angle has a unique bisector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4772535" y="4136083"/>
            <a:ext cx="3195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3.</a:t>
            </a:r>
            <a:r>
              <a:rPr lang="en-US" sz="24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Def. of Perp. Lines</a:t>
            </a:r>
            <a:endParaRPr lang="en-US" sz="2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/>
              <p:cNvSpPr/>
              <p:nvPr/>
            </p:nvSpPr>
            <p:spPr>
              <a:xfrm>
                <a:off x="304747" y="5384811"/>
                <a:ext cx="2103846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5.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𝐵𝐴𝐷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𝐶𝐴𝐷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47" y="5384811"/>
                <a:ext cx="2103846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3768" t="-8451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/>
          <p:cNvSpPr/>
          <p:nvPr/>
        </p:nvSpPr>
        <p:spPr>
          <a:xfrm>
            <a:off x="4772534" y="5332471"/>
            <a:ext cx="35564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5. </a:t>
            </a:r>
            <a:r>
              <a:rPr lang="en-US" sz="2400" dirty="0" smtClean="0"/>
              <a:t>AAS </a:t>
            </a:r>
            <a:r>
              <a:rPr lang="en-US" sz="2400" dirty="0" smtClean="0"/>
              <a:t>Theorem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238228" y="3692323"/>
                <a:ext cx="2358201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 smtClean="0"/>
                  <a:t>2.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sz="2000" dirty="0" smtClean="0"/>
                  <a:t> bisects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&lt;</m:t>
                    </m:r>
                    <m:r>
                      <a:rPr lang="en-US" sz="2000" b="0" i="1" smtClean="0">
                        <a:latin typeface="Cambria Math"/>
                      </a:rPr>
                      <m:t>𝐴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228" y="3692323"/>
                <a:ext cx="2358201" cy="430887"/>
              </a:xfrm>
              <a:prstGeom prst="rect">
                <a:avLst/>
              </a:prstGeom>
              <a:blipFill rotWithShape="1">
                <a:blip r:embed="rId6"/>
                <a:stretch>
                  <a:fillRect l="-3101" t="-8571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373211" y="3183360"/>
                <a:ext cx="19046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1.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endParaRPr lang="en-US" sz="2400" b="0" dirty="0" smtClean="0">
                  <a:solidFill>
                    <a:prstClr val="black"/>
                  </a:solidFill>
                  <a:latin typeface="Gill Sans MT"/>
                </a:endParaRPr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11" y="3183360"/>
                <a:ext cx="1904689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3834" t="-1316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ectangle 64"/>
          <p:cNvSpPr/>
          <p:nvPr/>
        </p:nvSpPr>
        <p:spPr>
          <a:xfrm>
            <a:off x="4972175" y="5943600"/>
            <a:ext cx="12616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dirty="0" smtClean="0"/>
              <a:t>6. </a:t>
            </a:r>
            <a:r>
              <a:rPr lang="en-US" sz="2200" dirty="0" smtClean="0"/>
              <a:t>CPCTC</a:t>
            </a:r>
            <a:endParaRPr lang="en-US" sz="2400" b="0" dirty="0" smtClean="0">
              <a:solidFill>
                <a:prstClr val="black"/>
              </a:solidFill>
              <a:latin typeface="Gill Sans M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773" y="1431902"/>
            <a:ext cx="3162504" cy="1673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822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7" grpId="0"/>
      <p:bldP spid="28" grpId="0"/>
      <p:bldP spid="32" grpId="0"/>
      <p:bldP spid="34" grpId="0"/>
      <p:bldP spid="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835152"/>
          </a:xfrm>
        </p:spPr>
        <p:txBody>
          <a:bodyPr/>
          <a:lstStyle/>
          <a:p>
            <a:r>
              <a:rPr lang="en-US" dirty="0" smtClean="0"/>
              <a:t>Theorem 4-2: The Corollaries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3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Theorem 4-2 produces 1 Corollary:</a:t>
            </a:r>
          </a:p>
          <a:p>
            <a:pPr lvl="1">
              <a:spcBef>
                <a:spcPts val="1200"/>
              </a:spcBef>
              <a:spcAft>
                <a:spcPts val="1800"/>
              </a:spcAft>
              <a:buClr>
                <a:srgbClr val="60B5CC"/>
              </a:buClr>
            </a:pPr>
            <a:r>
              <a:rPr lang="en-US" sz="2000" dirty="0">
                <a:solidFill>
                  <a:prstClr val="black"/>
                </a:solidFill>
              </a:rPr>
              <a:t>Corollary: An equiangular triangle is also equilateral.</a:t>
            </a:r>
          </a:p>
          <a:p>
            <a:pPr marL="118872" indent="0">
              <a:buNone/>
            </a:pPr>
            <a:endParaRPr lang="en-US" sz="2400" dirty="0" smtClean="0"/>
          </a:p>
          <a:p>
            <a:r>
              <a:rPr lang="en-US" sz="2400" dirty="0" smtClean="0"/>
              <a:t>But enough about proofs…</a:t>
            </a:r>
          </a:p>
          <a:p>
            <a:endParaRPr lang="en-US" sz="2400" dirty="0"/>
          </a:p>
          <a:p>
            <a:r>
              <a:rPr lang="en-US" sz="2400" dirty="0" smtClean="0"/>
              <a:t>Now that we know some properties of  Isosceles triangles, we can use this knowledge to solve for variable in them.</a:t>
            </a:r>
          </a:p>
        </p:txBody>
      </p:sp>
    </p:spTree>
    <p:extLst>
      <p:ext uri="{BB962C8B-B14F-4D97-AF65-F5344CB8AC3E}">
        <p14:creationId xmlns:p14="http://schemas.microsoft.com/office/powerpoint/2010/main" val="117629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1045</TotalTime>
  <Words>683</Words>
  <Application>Microsoft Office PowerPoint</Application>
  <PresentationFormat>On-screen Show (4:3)</PresentationFormat>
  <Paragraphs>126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Geometry Unit 5 </vt:lpstr>
      <vt:lpstr>The Isosceles Triangle Theorems</vt:lpstr>
      <vt:lpstr>Isosceles Triangles</vt:lpstr>
      <vt:lpstr>Theorem 4-1</vt:lpstr>
      <vt:lpstr>Example : Complete this Proof</vt:lpstr>
      <vt:lpstr>Theorem 4-1: The Corollaries</vt:lpstr>
      <vt:lpstr>Theorem 4-2</vt:lpstr>
      <vt:lpstr>Example : Complete this Proof</vt:lpstr>
      <vt:lpstr>Theorem 4-2: The Corollaries</vt:lpstr>
      <vt:lpstr>Examples with Isosceles Triangles</vt:lpstr>
      <vt:lpstr>Examples with Isosceles Triangles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5</dc:title>
  <dc:creator>David Leon</dc:creator>
  <cp:lastModifiedBy>David Leon</cp:lastModifiedBy>
  <cp:revision>32</cp:revision>
  <dcterms:created xsi:type="dcterms:W3CDTF">2015-11-12T00:49:14Z</dcterms:created>
  <dcterms:modified xsi:type="dcterms:W3CDTF">2015-11-17T01:24:45Z</dcterms:modified>
</cp:coreProperties>
</file>