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Lst>
  <p:sldIdLst>
    <p:sldId id="258" r:id="rId7"/>
    <p:sldId id="259" r:id="rId8"/>
    <p:sldId id="266" r:id="rId9"/>
    <p:sldId id="264" r:id="rId10"/>
    <p:sldId id="267" r:id="rId11"/>
    <p:sldId id="263" r:id="rId12"/>
    <p:sldId id="268" r:id="rId13"/>
    <p:sldId id="261" r:id="rId14"/>
    <p:sldId id="269" r:id="rId15"/>
    <p:sldId id="265" r:id="rId16"/>
    <p:sldId id="262"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1421"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a:solidFill>
                <a:srgbClr val="438086"/>
              </a:solidFill>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EA6F485-4130-4E82-8567-B50BB08A8C26}"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897605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454393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1359021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a:solidFill>
                <a:srgbClr val="438086"/>
              </a:solidFill>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EA6F485-4130-4E82-8567-B50BB08A8C26}"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216854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986573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1176405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380247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024ED95-CD14-4F0D-8F37-49B630155EC5}" type="datetimeFigureOut">
              <a:rPr lang="en-US" smtClean="0">
                <a:solidFill>
                  <a:srgbClr val="438086"/>
                </a:solidFill>
              </a:rPr>
              <a:pPr/>
              <a:t>9/13/2015</a:t>
            </a:fld>
            <a:endParaRPr lang="en-US">
              <a:solidFill>
                <a:srgbClr val="438086"/>
              </a:solidFill>
            </a:endParaRPr>
          </a:p>
        </p:txBody>
      </p:sp>
      <p:sp>
        <p:nvSpPr>
          <p:cNvPr id="27" name="Slide Number Placeholder 26"/>
          <p:cNvSpPr>
            <a:spLocks noGrp="1"/>
          </p:cNvSpPr>
          <p:nvPr>
            <p:ph type="sldNum" sz="quarter" idx="11"/>
          </p:nvPr>
        </p:nvSpPr>
        <p:spPr/>
        <p:txBody>
          <a:bodyPr rtlCol="0"/>
          <a:lstStyle/>
          <a:p>
            <a:fld id="{BEA6F485-4130-4E82-8567-B50BB08A8C26}"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solidFill>
                <a:srgbClr val="438086"/>
              </a:solidFill>
            </a:endParaRPr>
          </a:p>
        </p:txBody>
      </p:sp>
    </p:spTree>
    <p:extLst>
      <p:ext uri="{BB962C8B-B14F-4D97-AF65-F5344CB8AC3E}">
        <p14:creationId xmlns:p14="http://schemas.microsoft.com/office/powerpoint/2010/main" val="23213255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4" name="Footer Placeholder 3"/>
          <p:cNvSpPr>
            <a:spLocks noGrp="1"/>
          </p:cNvSpPr>
          <p:nvPr>
            <p:ph type="ftr" sz="quarter" idx="11"/>
          </p:nvPr>
        </p:nvSpPr>
        <p:spPr>
          <a:xfrm>
            <a:off x="5257800" y="612648"/>
            <a:ext cx="1325880" cy="457200"/>
          </a:xfrm>
        </p:spPr>
        <p:txBody>
          <a:bodyPr/>
          <a:lstStyle/>
          <a:p>
            <a:endParaRPr lang="en-US">
              <a:solidFill>
                <a:srgbClr val="438086"/>
              </a:solidFill>
            </a:endParaRPr>
          </a:p>
        </p:txBody>
      </p:sp>
      <p:sp>
        <p:nvSpPr>
          <p:cNvPr id="5" name="Slide Number Placeholder 4"/>
          <p:cNvSpPr>
            <a:spLocks noGrp="1"/>
          </p:cNvSpPr>
          <p:nvPr>
            <p:ph type="sldNum" sz="quarter" idx="12"/>
          </p:nvPr>
        </p:nvSpPr>
        <p:spPr>
          <a:xfrm>
            <a:off x="8174736" y="2272"/>
            <a:ext cx="762000" cy="365760"/>
          </a:xfrm>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14527359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3" name="Footer Placeholder 2"/>
          <p:cNvSpPr>
            <a:spLocks noGrp="1"/>
          </p:cNvSpPr>
          <p:nvPr>
            <p:ph type="ftr" sz="quarter" idx="11"/>
          </p:nvPr>
        </p:nvSpPr>
        <p:spPr/>
        <p:txBody>
          <a:bodyPr/>
          <a:lstStyle/>
          <a:p>
            <a:endParaRPr lang="en-US">
              <a:solidFill>
                <a:srgbClr val="438086"/>
              </a:solidFill>
            </a:endParaRPr>
          </a:p>
        </p:txBody>
      </p:sp>
      <p:sp>
        <p:nvSpPr>
          <p:cNvPr id="4" name="Slide Number Placeholder 3"/>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32884028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268517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25064872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36491819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15291338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13569436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a:solidFill>
                <a:srgbClr val="438086"/>
              </a:solidFill>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EA6F485-4130-4E82-8567-B50BB08A8C26}"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711245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7060139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5819886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42791944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024ED95-CD14-4F0D-8F37-49B630155EC5}" type="datetimeFigureOut">
              <a:rPr lang="en-US" smtClean="0">
                <a:solidFill>
                  <a:srgbClr val="438086"/>
                </a:solidFill>
              </a:rPr>
              <a:pPr/>
              <a:t>9/13/2015</a:t>
            </a:fld>
            <a:endParaRPr lang="en-US">
              <a:solidFill>
                <a:srgbClr val="438086"/>
              </a:solidFill>
            </a:endParaRPr>
          </a:p>
        </p:txBody>
      </p:sp>
      <p:sp>
        <p:nvSpPr>
          <p:cNvPr id="27" name="Slide Number Placeholder 26"/>
          <p:cNvSpPr>
            <a:spLocks noGrp="1"/>
          </p:cNvSpPr>
          <p:nvPr>
            <p:ph type="sldNum" sz="quarter" idx="11"/>
          </p:nvPr>
        </p:nvSpPr>
        <p:spPr/>
        <p:txBody>
          <a:bodyPr rtlCol="0"/>
          <a:lstStyle/>
          <a:p>
            <a:fld id="{BEA6F485-4130-4E82-8567-B50BB08A8C26}"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solidFill>
                <a:srgbClr val="438086"/>
              </a:solidFill>
            </a:endParaRPr>
          </a:p>
        </p:txBody>
      </p:sp>
    </p:spTree>
    <p:extLst>
      <p:ext uri="{BB962C8B-B14F-4D97-AF65-F5344CB8AC3E}">
        <p14:creationId xmlns:p14="http://schemas.microsoft.com/office/powerpoint/2010/main" val="9383781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4" name="Footer Placeholder 3"/>
          <p:cNvSpPr>
            <a:spLocks noGrp="1"/>
          </p:cNvSpPr>
          <p:nvPr>
            <p:ph type="ftr" sz="quarter" idx="11"/>
          </p:nvPr>
        </p:nvSpPr>
        <p:spPr>
          <a:xfrm>
            <a:off x="5257800" y="612648"/>
            <a:ext cx="1325880" cy="457200"/>
          </a:xfrm>
        </p:spPr>
        <p:txBody>
          <a:bodyPr/>
          <a:lstStyle/>
          <a:p>
            <a:endParaRPr lang="en-US">
              <a:solidFill>
                <a:srgbClr val="438086"/>
              </a:solidFill>
            </a:endParaRPr>
          </a:p>
        </p:txBody>
      </p:sp>
      <p:sp>
        <p:nvSpPr>
          <p:cNvPr id="5" name="Slide Number Placeholder 4"/>
          <p:cNvSpPr>
            <a:spLocks noGrp="1"/>
          </p:cNvSpPr>
          <p:nvPr>
            <p:ph type="sldNum" sz="quarter" idx="12"/>
          </p:nvPr>
        </p:nvSpPr>
        <p:spPr>
          <a:xfrm>
            <a:off x="8174736" y="2272"/>
            <a:ext cx="762000" cy="365760"/>
          </a:xfrm>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28724545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3" name="Footer Placeholder 2"/>
          <p:cNvSpPr>
            <a:spLocks noGrp="1"/>
          </p:cNvSpPr>
          <p:nvPr>
            <p:ph type="ftr" sz="quarter" idx="11"/>
          </p:nvPr>
        </p:nvSpPr>
        <p:spPr/>
        <p:txBody>
          <a:bodyPr/>
          <a:lstStyle/>
          <a:p>
            <a:endParaRPr lang="en-US">
              <a:solidFill>
                <a:srgbClr val="438086"/>
              </a:solidFill>
            </a:endParaRPr>
          </a:p>
        </p:txBody>
      </p:sp>
      <p:sp>
        <p:nvSpPr>
          <p:cNvPr id="4" name="Slide Number Placeholder 3"/>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1016881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27180257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42186498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122555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11299987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40369527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a:solidFill>
                <a:srgbClr val="438086"/>
              </a:solidFill>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EA6F485-4130-4E82-8567-B50BB08A8C26}"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3567623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236546491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99602368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36317001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024ED95-CD14-4F0D-8F37-49B630155EC5}" type="datetimeFigureOut">
              <a:rPr lang="en-US" smtClean="0">
                <a:solidFill>
                  <a:srgbClr val="438086"/>
                </a:solidFill>
              </a:rPr>
              <a:pPr/>
              <a:t>9/13/2015</a:t>
            </a:fld>
            <a:endParaRPr lang="en-US">
              <a:solidFill>
                <a:srgbClr val="438086"/>
              </a:solidFill>
            </a:endParaRPr>
          </a:p>
        </p:txBody>
      </p:sp>
      <p:sp>
        <p:nvSpPr>
          <p:cNvPr id="27" name="Slide Number Placeholder 26"/>
          <p:cNvSpPr>
            <a:spLocks noGrp="1"/>
          </p:cNvSpPr>
          <p:nvPr>
            <p:ph type="sldNum" sz="quarter" idx="11"/>
          </p:nvPr>
        </p:nvSpPr>
        <p:spPr/>
        <p:txBody>
          <a:bodyPr rtlCol="0"/>
          <a:lstStyle/>
          <a:p>
            <a:fld id="{BEA6F485-4130-4E82-8567-B50BB08A8C26}"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solidFill>
                <a:srgbClr val="438086"/>
              </a:solidFill>
            </a:endParaRPr>
          </a:p>
        </p:txBody>
      </p:sp>
    </p:spTree>
    <p:extLst>
      <p:ext uri="{BB962C8B-B14F-4D97-AF65-F5344CB8AC3E}">
        <p14:creationId xmlns:p14="http://schemas.microsoft.com/office/powerpoint/2010/main" val="160848593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4" name="Footer Placeholder 3"/>
          <p:cNvSpPr>
            <a:spLocks noGrp="1"/>
          </p:cNvSpPr>
          <p:nvPr>
            <p:ph type="ftr" sz="quarter" idx="11"/>
          </p:nvPr>
        </p:nvSpPr>
        <p:spPr>
          <a:xfrm>
            <a:off x="5257800" y="612648"/>
            <a:ext cx="1325880" cy="457200"/>
          </a:xfrm>
        </p:spPr>
        <p:txBody>
          <a:bodyPr/>
          <a:lstStyle/>
          <a:p>
            <a:endParaRPr lang="en-US">
              <a:solidFill>
                <a:srgbClr val="438086"/>
              </a:solidFill>
            </a:endParaRPr>
          </a:p>
        </p:txBody>
      </p:sp>
      <p:sp>
        <p:nvSpPr>
          <p:cNvPr id="5" name="Slide Number Placeholder 4"/>
          <p:cNvSpPr>
            <a:spLocks noGrp="1"/>
          </p:cNvSpPr>
          <p:nvPr>
            <p:ph type="sldNum" sz="quarter" idx="12"/>
          </p:nvPr>
        </p:nvSpPr>
        <p:spPr>
          <a:xfrm>
            <a:off x="8174736" y="2272"/>
            <a:ext cx="762000" cy="365760"/>
          </a:xfrm>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3912451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104814297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3" name="Footer Placeholder 2"/>
          <p:cNvSpPr>
            <a:spLocks noGrp="1"/>
          </p:cNvSpPr>
          <p:nvPr>
            <p:ph type="ftr" sz="quarter" idx="11"/>
          </p:nvPr>
        </p:nvSpPr>
        <p:spPr/>
        <p:txBody>
          <a:bodyPr/>
          <a:lstStyle/>
          <a:p>
            <a:endParaRPr lang="en-US">
              <a:solidFill>
                <a:srgbClr val="438086"/>
              </a:solidFill>
            </a:endParaRPr>
          </a:p>
        </p:txBody>
      </p:sp>
      <p:sp>
        <p:nvSpPr>
          <p:cNvPr id="4" name="Slide Number Placeholder 3"/>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293556671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14534055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61749833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13559113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371664031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a:solidFill>
                <a:srgbClr val="438086"/>
              </a:solidFill>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EA6F485-4130-4E82-8567-B50BB08A8C26}"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7665683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37998608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16295798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391994359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024ED95-CD14-4F0D-8F37-49B630155EC5}" type="datetimeFigureOut">
              <a:rPr lang="en-US" smtClean="0">
                <a:solidFill>
                  <a:srgbClr val="438086"/>
                </a:solidFill>
              </a:rPr>
              <a:pPr/>
              <a:t>9/13/2015</a:t>
            </a:fld>
            <a:endParaRPr lang="en-US">
              <a:solidFill>
                <a:srgbClr val="438086"/>
              </a:solidFill>
            </a:endParaRPr>
          </a:p>
        </p:txBody>
      </p:sp>
      <p:sp>
        <p:nvSpPr>
          <p:cNvPr id="27" name="Slide Number Placeholder 26"/>
          <p:cNvSpPr>
            <a:spLocks noGrp="1"/>
          </p:cNvSpPr>
          <p:nvPr>
            <p:ph type="sldNum" sz="quarter" idx="11"/>
          </p:nvPr>
        </p:nvSpPr>
        <p:spPr/>
        <p:txBody>
          <a:bodyPr rtlCol="0"/>
          <a:lstStyle/>
          <a:p>
            <a:fld id="{BEA6F485-4130-4E82-8567-B50BB08A8C26}"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solidFill>
                <a:srgbClr val="438086"/>
              </a:solidFill>
            </a:endParaRPr>
          </a:p>
        </p:txBody>
      </p:sp>
    </p:spTree>
    <p:extLst>
      <p:ext uri="{BB962C8B-B14F-4D97-AF65-F5344CB8AC3E}">
        <p14:creationId xmlns:p14="http://schemas.microsoft.com/office/powerpoint/2010/main" val="3612911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024ED95-CD14-4F0D-8F37-49B630155EC5}" type="datetimeFigureOut">
              <a:rPr lang="en-US" smtClean="0">
                <a:solidFill>
                  <a:srgbClr val="438086"/>
                </a:solidFill>
              </a:rPr>
              <a:pPr/>
              <a:t>9/13/2015</a:t>
            </a:fld>
            <a:endParaRPr lang="en-US">
              <a:solidFill>
                <a:srgbClr val="438086"/>
              </a:solidFill>
            </a:endParaRPr>
          </a:p>
        </p:txBody>
      </p:sp>
      <p:sp>
        <p:nvSpPr>
          <p:cNvPr id="27" name="Slide Number Placeholder 26"/>
          <p:cNvSpPr>
            <a:spLocks noGrp="1"/>
          </p:cNvSpPr>
          <p:nvPr>
            <p:ph type="sldNum" sz="quarter" idx="11"/>
          </p:nvPr>
        </p:nvSpPr>
        <p:spPr/>
        <p:txBody>
          <a:bodyPr rtlCol="0"/>
          <a:lstStyle/>
          <a:p>
            <a:fld id="{BEA6F485-4130-4E82-8567-B50BB08A8C26}"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solidFill>
                <a:srgbClr val="438086"/>
              </a:solidFill>
            </a:endParaRPr>
          </a:p>
        </p:txBody>
      </p:sp>
    </p:spTree>
    <p:extLst>
      <p:ext uri="{BB962C8B-B14F-4D97-AF65-F5344CB8AC3E}">
        <p14:creationId xmlns:p14="http://schemas.microsoft.com/office/powerpoint/2010/main" val="401141150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4" name="Footer Placeholder 3"/>
          <p:cNvSpPr>
            <a:spLocks noGrp="1"/>
          </p:cNvSpPr>
          <p:nvPr>
            <p:ph type="ftr" sz="quarter" idx="11"/>
          </p:nvPr>
        </p:nvSpPr>
        <p:spPr>
          <a:xfrm>
            <a:off x="5257800" y="612648"/>
            <a:ext cx="1325880" cy="457200"/>
          </a:xfrm>
        </p:spPr>
        <p:txBody>
          <a:bodyPr/>
          <a:lstStyle/>
          <a:p>
            <a:endParaRPr lang="en-US">
              <a:solidFill>
                <a:srgbClr val="438086"/>
              </a:solidFill>
            </a:endParaRPr>
          </a:p>
        </p:txBody>
      </p:sp>
      <p:sp>
        <p:nvSpPr>
          <p:cNvPr id="5" name="Slide Number Placeholder 4"/>
          <p:cNvSpPr>
            <a:spLocks noGrp="1"/>
          </p:cNvSpPr>
          <p:nvPr>
            <p:ph type="sldNum" sz="quarter" idx="12"/>
          </p:nvPr>
        </p:nvSpPr>
        <p:spPr>
          <a:xfrm>
            <a:off x="8174736" y="2272"/>
            <a:ext cx="762000" cy="365760"/>
          </a:xfrm>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406503053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3" name="Footer Placeholder 2"/>
          <p:cNvSpPr>
            <a:spLocks noGrp="1"/>
          </p:cNvSpPr>
          <p:nvPr>
            <p:ph type="ftr" sz="quarter" idx="11"/>
          </p:nvPr>
        </p:nvSpPr>
        <p:spPr/>
        <p:txBody>
          <a:bodyPr/>
          <a:lstStyle/>
          <a:p>
            <a:endParaRPr lang="en-US">
              <a:solidFill>
                <a:srgbClr val="438086"/>
              </a:solidFill>
            </a:endParaRPr>
          </a:p>
        </p:txBody>
      </p:sp>
      <p:sp>
        <p:nvSpPr>
          <p:cNvPr id="4" name="Slide Number Placeholder 3"/>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96385637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51949439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421451481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293297016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14234934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a:solidFill>
                <a:srgbClr val="438086"/>
              </a:solidFill>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EA6F485-4130-4E82-8567-B50BB08A8C26}"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1253197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305317028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74522991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4273610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4" name="Footer Placeholder 3"/>
          <p:cNvSpPr>
            <a:spLocks noGrp="1"/>
          </p:cNvSpPr>
          <p:nvPr>
            <p:ph type="ftr" sz="quarter" idx="11"/>
          </p:nvPr>
        </p:nvSpPr>
        <p:spPr>
          <a:xfrm>
            <a:off x="5257800" y="612648"/>
            <a:ext cx="1325880" cy="457200"/>
          </a:xfrm>
        </p:spPr>
        <p:txBody>
          <a:bodyPr/>
          <a:lstStyle/>
          <a:p>
            <a:endParaRPr lang="en-US">
              <a:solidFill>
                <a:srgbClr val="438086"/>
              </a:solidFill>
            </a:endParaRPr>
          </a:p>
        </p:txBody>
      </p:sp>
      <p:sp>
        <p:nvSpPr>
          <p:cNvPr id="5" name="Slide Number Placeholder 4"/>
          <p:cNvSpPr>
            <a:spLocks noGrp="1"/>
          </p:cNvSpPr>
          <p:nvPr>
            <p:ph type="sldNum" sz="quarter" idx="12"/>
          </p:nvPr>
        </p:nvSpPr>
        <p:spPr>
          <a:xfrm>
            <a:off x="8174736" y="2272"/>
            <a:ext cx="762000" cy="365760"/>
          </a:xfrm>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206843762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024ED95-CD14-4F0D-8F37-49B630155EC5}" type="datetimeFigureOut">
              <a:rPr lang="en-US" smtClean="0">
                <a:solidFill>
                  <a:srgbClr val="438086"/>
                </a:solidFill>
              </a:rPr>
              <a:pPr/>
              <a:t>9/13/2015</a:t>
            </a:fld>
            <a:endParaRPr lang="en-US">
              <a:solidFill>
                <a:srgbClr val="438086"/>
              </a:solidFill>
            </a:endParaRPr>
          </a:p>
        </p:txBody>
      </p:sp>
      <p:sp>
        <p:nvSpPr>
          <p:cNvPr id="27" name="Slide Number Placeholder 26"/>
          <p:cNvSpPr>
            <a:spLocks noGrp="1"/>
          </p:cNvSpPr>
          <p:nvPr>
            <p:ph type="sldNum" sz="quarter" idx="11"/>
          </p:nvPr>
        </p:nvSpPr>
        <p:spPr/>
        <p:txBody>
          <a:bodyPr rtlCol="0"/>
          <a:lstStyle/>
          <a:p>
            <a:fld id="{BEA6F485-4130-4E82-8567-B50BB08A8C26}"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solidFill>
                <a:srgbClr val="438086"/>
              </a:solidFill>
            </a:endParaRPr>
          </a:p>
        </p:txBody>
      </p:sp>
    </p:spTree>
    <p:extLst>
      <p:ext uri="{BB962C8B-B14F-4D97-AF65-F5344CB8AC3E}">
        <p14:creationId xmlns:p14="http://schemas.microsoft.com/office/powerpoint/2010/main" val="378062747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4" name="Footer Placeholder 3"/>
          <p:cNvSpPr>
            <a:spLocks noGrp="1"/>
          </p:cNvSpPr>
          <p:nvPr>
            <p:ph type="ftr" sz="quarter" idx="11"/>
          </p:nvPr>
        </p:nvSpPr>
        <p:spPr>
          <a:xfrm>
            <a:off x="5257800" y="612648"/>
            <a:ext cx="1325880" cy="457200"/>
          </a:xfrm>
        </p:spPr>
        <p:txBody>
          <a:bodyPr/>
          <a:lstStyle/>
          <a:p>
            <a:endParaRPr lang="en-US">
              <a:solidFill>
                <a:srgbClr val="438086"/>
              </a:solidFill>
            </a:endParaRPr>
          </a:p>
        </p:txBody>
      </p:sp>
      <p:sp>
        <p:nvSpPr>
          <p:cNvPr id="5" name="Slide Number Placeholder 4"/>
          <p:cNvSpPr>
            <a:spLocks noGrp="1"/>
          </p:cNvSpPr>
          <p:nvPr>
            <p:ph type="sldNum" sz="quarter" idx="12"/>
          </p:nvPr>
        </p:nvSpPr>
        <p:spPr>
          <a:xfrm>
            <a:off x="8174736" y="2272"/>
            <a:ext cx="762000" cy="365760"/>
          </a:xfrm>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353273249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3" name="Footer Placeholder 2"/>
          <p:cNvSpPr>
            <a:spLocks noGrp="1"/>
          </p:cNvSpPr>
          <p:nvPr>
            <p:ph type="ftr" sz="quarter" idx="11"/>
          </p:nvPr>
        </p:nvSpPr>
        <p:spPr/>
        <p:txBody>
          <a:bodyPr/>
          <a:lstStyle/>
          <a:p>
            <a:endParaRPr lang="en-US">
              <a:solidFill>
                <a:srgbClr val="438086"/>
              </a:solidFill>
            </a:endParaRPr>
          </a:p>
        </p:txBody>
      </p:sp>
      <p:sp>
        <p:nvSpPr>
          <p:cNvPr id="4" name="Slide Number Placeholder 3"/>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44532056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153030054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192005249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306785548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3700141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3" name="Footer Placeholder 2"/>
          <p:cNvSpPr>
            <a:spLocks noGrp="1"/>
          </p:cNvSpPr>
          <p:nvPr>
            <p:ph type="ftr" sz="quarter" idx="11"/>
          </p:nvPr>
        </p:nvSpPr>
        <p:spPr/>
        <p:txBody>
          <a:bodyPr/>
          <a:lstStyle/>
          <a:p>
            <a:endParaRPr lang="en-US">
              <a:solidFill>
                <a:srgbClr val="438086"/>
              </a:solidFill>
            </a:endParaRPr>
          </a:p>
        </p:txBody>
      </p:sp>
      <p:sp>
        <p:nvSpPr>
          <p:cNvPr id="4" name="Slide Number Placeholder 3"/>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1291215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2587913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BEA6F485-4130-4E82-8567-B50BB08A8C26}" type="slidenum">
              <a:rPr lang="en-US" smtClean="0"/>
              <a:pPr/>
              <a:t>‹#›</a:t>
            </a:fld>
            <a:endParaRPr lang="en-US"/>
          </a:p>
        </p:txBody>
      </p:sp>
    </p:spTree>
    <p:extLst>
      <p:ext uri="{BB962C8B-B14F-4D97-AF65-F5344CB8AC3E}">
        <p14:creationId xmlns:p14="http://schemas.microsoft.com/office/powerpoint/2010/main" val="2720840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solidFill>
                <a:srgbClr val="438086"/>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EA6F485-4130-4E82-8567-B50BB08A8C26}" type="slidenum">
              <a:rPr lang="en-US" smtClean="0"/>
              <a:pPr/>
              <a:t>‹#›</a:t>
            </a:fld>
            <a:endParaRPr lang="en-US"/>
          </a:p>
        </p:txBody>
      </p:sp>
    </p:spTree>
    <p:extLst>
      <p:ext uri="{BB962C8B-B14F-4D97-AF65-F5344CB8AC3E}">
        <p14:creationId xmlns:p14="http://schemas.microsoft.com/office/powerpoint/2010/main" val="23493615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solidFill>
                <a:srgbClr val="438086"/>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EA6F485-4130-4E82-8567-B50BB08A8C26}" type="slidenum">
              <a:rPr lang="en-US" smtClean="0"/>
              <a:pPr/>
              <a:t>‹#›</a:t>
            </a:fld>
            <a:endParaRPr lang="en-US"/>
          </a:p>
        </p:txBody>
      </p:sp>
    </p:spTree>
    <p:extLst>
      <p:ext uri="{BB962C8B-B14F-4D97-AF65-F5344CB8AC3E}">
        <p14:creationId xmlns:p14="http://schemas.microsoft.com/office/powerpoint/2010/main" val="34690532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solidFill>
                <a:srgbClr val="438086"/>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EA6F485-4130-4E82-8567-B50BB08A8C26}" type="slidenum">
              <a:rPr lang="en-US" smtClean="0"/>
              <a:pPr/>
              <a:t>‹#›</a:t>
            </a:fld>
            <a:endParaRPr lang="en-US"/>
          </a:p>
        </p:txBody>
      </p:sp>
    </p:spTree>
    <p:extLst>
      <p:ext uri="{BB962C8B-B14F-4D97-AF65-F5344CB8AC3E}">
        <p14:creationId xmlns:p14="http://schemas.microsoft.com/office/powerpoint/2010/main" val="17332156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solidFill>
                <a:srgbClr val="438086"/>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EA6F485-4130-4E82-8567-B50BB08A8C26}" type="slidenum">
              <a:rPr lang="en-US" smtClean="0"/>
              <a:pPr/>
              <a:t>‹#›</a:t>
            </a:fld>
            <a:endParaRPr lang="en-US"/>
          </a:p>
        </p:txBody>
      </p:sp>
    </p:spTree>
    <p:extLst>
      <p:ext uri="{BB962C8B-B14F-4D97-AF65-F5344CB8AC3E}">
        <p14:creationId xmlns:p14="http://schemas.microsoft.com/office/powerpoint/2010/main" val="17327081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solidFill>
                <a:srgbClr val="438086"/>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EA6F485-4130-4E82-8567-B50BB08A8C26}" type="slidenum">
              <a:rPr lang="en-US" smtClean="0"/>
              <a:pPr/>
              <a:t>‹#›</a:t>
            </a:fld>
            <a:endParaRPr lang="en-US"/>
          </a:p>
        </p:txBody>
      </p:sp>
    </p:spTree>
    <p:extLst>
      <p:ext uri="{BB962C8B-B14F-4D97-AF65-F5344CB8AC3E}">
        <p14:creationId xmlns:p14="http://schemas.microsoft.com/office/powerpoint/2010/main" val="61568435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024ED95-CD14-4F0D-8F37-49B630155EC5}" type="datetimeFigureOut">
              <a:rPr lang="en-US" smtClean="0">
                <a:solidFill>
                  <a:srgbClr val="438086"/>
                </a:solidFill>
              </a:rPr>
              <a:pPr/>
              <a:t>9/13/2015</a:t>
            </a:fld>
            <a:endParaRPr lang="en-US">
              <a:solidFill>
                <a:srgbClr val="438086"/>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solidFill>
                <a:srgbClr val="438086"/>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EA6F485-4130-4E82-8567-B50BB08A8C26}" type="slidenum">
              <a:rPr lang="en-US" smtClean="0"/>
              <a:pPr/>
              <a:t>‹#›</a:t>
            </a:fld>
            <a:endParaRPr lang="en-US"/>
          </a:p>
        </p:txBody>
      </p:sp>
    </p:spTree>
    <p:extLst>
      <p:ext uri="{BB962C8B-B14F-4D97-AF65-F5344CB8AC3E}">
        <p14:creationId xmlns:p14="http://schemas.microsoft.com/office/powerpoint/2010/main" val="18477916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57.xml"/><Relationship Id="rId5" Type="http://schemas.openxmlformats.org/officeDocument/2006/relationships/image" Target="../media/image5.png"/><Relationship Id="rId4" Type="http://schemas.openxmlformats.org/officeDocument/2006/relationships/image" Target="../media/image3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981200"/>
            <a:ext cx="8763000" cy="1470025"/>
          </a:xfrm>
        </p:spPr>
        <p:txBody>
          <a:bodyPr/>
          <a:lstStyle/>
          <a:p>
            <a:r>
              <a:rPr lang="en-US" dirty="0" smtClean="0"/>
              <a:t>Geometry Unit 1: Transformations</a:t>
            </a:r>
            <a:endParaRPr lang="en-US" dirty="0"/>
          </a:p>
        </p:txBody>
      </p:sp>
      <p:sp>
        <p:nvSpPr>
          <p:cNvPr id="3" name="Subtitle 2"/>
          <p:cNvSpPr>
            <a:spLocks noGrp="1"/>
          </p:cNvSpPr>
          <p:nvPr>
            <p:ph type="subTitle" idx="1"/>
          </p:nvPr>
        </p:nvSpPr>
        <p:spPr>
          <a:xfrm>
            <a:off x="457200" y="3886200"/>
            <a:ext cx="4953000" cy="1752600"/>
          </a:xfrm>
        </p:spPr>
        <p:txBody>
          <a:bodyPr>
            <a:normAutofit/>
          </a:bodyPr>
          <a:lstStyle/>
          <a:p>
            <a:r>
              <a:rPr lang="en-US" sz="3200" dirty="0" smtClean="0"/>
              <a:t>Quiz/Test Review</a:t>
            </a:r>
            <a:endParaRPr lang="en-US" sz="3200" dirty="0"/>
          </a:p>
        </p:txBody>
      </p:sp>
    </p:spTree>
    <p:extLst>
      <p:ext uri="{BB962C8B-B14F-4D97-AF65-F5344CB8AC3E}">
        <p14:creationId xmlns:p14="http://schemas.microsoft.com/office/powerpoint/2010/main" val="1493112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762000"/>
          </a:xfrm>
        </p:spPr>
        <p:txBody>
          <a:bodyPr/>
          <a:lstStyle/>
          <a:p>
            <a:r>
              <a:rPr lang="en-US" dirty="0" smtClean="0"/>
              <a:t>Quiz Breakdown – 38 Questions</a:t>
            </a:r>
            <a:endParaRPr lang="en-US" dirty="0"/>
          </a:p>
        </p:txBody>
      </p:sp>
      <p:sp>
        <p:nvSpPr>
          <p:cNvPr id="3" name="Content Placeholder 2"/>
          <p:cNvSpPr>
            <a:spLocks noGrp="1"/>
          </p:cNvSpPr>
          <p:nvPr>
            <p:ph idx="1"/>
          </p:nvPr>
        </p:nvSpPr>
        <p:spPr>
          <a:xfrm>
            <a:off x="228600" y="1524000"/>
            <a:ext cx="8458200" cy="5050536"/>
          </a:xfrm>
        </p:spPr>
        <p:txBody>
          <a:bodyPr>
            <a:normAutofit/>
          </a:bodyPr>
          <a:lstStyle/>
          <a:p>
            <a:r>
              <a:rPr lang="en-US" sz="2400" dirty="0" smtClean="0"/>
              <a:t>Using a graph to find images under a given transformation– 10 Questions</a:t>
            </a:r>
          </a:p>
          <a:p>
            <a:pPr lvl="1"/>
            <a:r>
              <a:rPr lang="en-US" sz="2400" dirty="0" smtClean="0">
                <a:solidFill>
                  <a:schemeClr val="tx1"/>
                </a:solidFill>
              </a:rPr>
              <a:t>You will be given a graph, with many points on it, labeled with various letters. </a:t>
            </a:r>
          </a:p>
          <a:p>
            <a:pPr lvl="1"/>
            <a:r>
              <a:rPr lang="en-US" sz="2400" dirty="0" smtClean="0">
                <a:solidFill>
                  <a:schemeClr val="tx1"/>
                </a:solidFill>
              </a:rPr>
              <a:t>Each question will ask you to move a point under a specific transformation (described in notation)</a:t>
            </a:r>
          </a:p>
          <a:p>
            <a:pPr lvl="1"/>
            <a:r>
              <a:rPr lang="en-US" sz="2400" dirty="0" smtClean="0">
                <a:solidFill>
                  <a:schemeClr val="tx1"/>
                </a:solidFill>
              </a:rPr>
              <a:t>You will use the graph to identify another point that matches the moved of the point given under the original transformation.</a:t>
            </a:r>
          </a:p>
        </p:txBody>
      </p:sp>
    </p:spTree>
    <p:extLst>
      <p:ext uri="{BB962C8B-B14F-4D97-AF65-F5344CB8AC3E}">
        <p14:creationId xmlns:p14="http://schemas.microsoft.com/office/powerpoint/2010/main" val="1251859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762000"/>
          </a:xfrm>
        </p:spPr>
        <p:txBody>
          <a:bodyPr/>
          <a:lstStyle/>
          <a:p>
            <a:r>
              <a:rPr lang="en-US" dirty="0" smtClean="0"/>
              <a:t>Quiz Breakdown – 38 Questions</a:t>
            </a:r>
            <a:endParaRPr lang="en-US" dirty="0"/>
          </a:p>
        </p:txBody>
      </p:sp>
      <p:sp>
        <p:nvSpPr>
          <p:cNvPr id="3" name="Content Placeholder 2"/>
          <p:cNvSpPr>
            <a:spLocks noGrp="1"/>
          </p:cNvSpPr>
          <p:nvPr>
            <p:ph idx="1"/>
          </p:nvPr>
        </p:nvSpPr>
        <p:spPr>
          <a:xfrm>
            <a:off x="228600" y="1524000"/>
            <a:ext cx="8458200" cy="5050536"/>
          </a:xfrm>
        </p:spPr>
        <p:txBody>
          <a:bodyPr>
            <a:normAutofit/>
          </a:bodyPr>
          <a:lstStyle/>
          <a:p>
            <a:r>
              <a:rPr lang="en-US" dirty="0" smtClean="0"/>
              <a:t>Draw images of graphs – 6 Questions</a:t>
            </a:r>
          </a:p>
          <a:p>
            <a:pPr lvl="1"/>
            <a:r>
              <a:rPr lang="en-US" sz="2400" dirty="0" smtClean="0">
                <a:solidFill>
                  <a:schemeClr val="tx1"/>
                </a:solidFill>
              </a:rPr>
              <a:t>Given a pre-image, draw its image on the graph given a specific transformation. </a:t>
            </a:r>
          </a:p>
          <a:p>
            <a:pPr lvl="1"/>
            <a:r>
              <a:rPr lang="en-US" sz="2400" dirty="0" smtClean="0">
                <a:solidFill>
                  <a:schemeClr val="tx1"/>
                </a:solidFill>
              </a:rPr>
              <a:t>Remember notations.</a:t>
            </a:r>
          </a:p>
          <a:p>
            <a:pPr lvl="1"/>
            <a:r>
              <a:rPr lang="en-US" sz="2400" dirty="0" smtClean="0">
                <a:solidFill>
                  <a:schemeClr val="tx1"/>
                </a:solidFill>
              </a:rPr>
              <a:t>Remember the Rules for each transformation.</a:t>
            </a:r>
          </a:p>
        </p:txBody>
      </p:sp>
    </p:spTree>
    <p:extLst>
      <p:ext uri="{BB962C8B-B14F-4D97-AF65-F5344CB8AC3E}">
        <p14:creationId xmlns:p14="http://schemas.microsoft.com/office/powerpoint/2010/main" val="126731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1624" y="2809221"/>
            <a:ext cx="4419745" cy="3904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304800" y="609600"/>
            <a:ext cx="8382000" cy="1066800"/>
          </a:xfrm>
        </p:spPr>
        <p:txBody>
          <a:bodyPr>
            <a:normAutofit/>
          </a:bodyPr>
          <a:lstStyle/>
          <a:p>
            <a:r>
              <a:rPr lang="en-US" sz="3200" dirty="0" smtClean="0"/>
              <a:t>Using a given shape, graph its image under the given transformation.</a:t>
            </a:r>
            <a:endParaRPr lang="en-US" sz="32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1752600"/>
                <a:ext cx="2209800" cy="838200"/>
              </a:xfrm>
            </p:spPr>
            <p:txBody>
              <a:bodyPr/>
              <a:lstStyle/>
              <a:p>
                <a14:m>
                  <m:oMath xmlns:m="http://schemas.openxmlformats.org/officeDocument/2006/math">
                    <m:sSub>
                      <m:sSubPr>
                        <m:ctrlPr>
                          <a:rPr lang="en-US" i="1" smtClean="0">
                            <a:latin typeface="Cambria Math"/>
                          </a:rPr>
                        </m:ctrlPr>
                      </m:sSubPr>
                      <m:e>
                        <m:r>
                          <a:rPr lang="en-US" b="0" i="1" smtClean="0">
                            <a:latin typeface="Cambria Math"/>
                          </a:rPr>
                          <m:t>𝑅</m:t>
                        </m:r>
                      </m:e>
                      <m:sub>
                        <m:r>
                          <a:rPr lang="en-US" b="0" i="1" smtClean="0">
                            <a:latin typeface="Cambria Math"/>
                          </a:rPr>
                          <m:t>𝑦</m:t>
                        </m:r>
                        <m:r>
                          <a:rPr lang="en-US" b="0" i="1" smtClean="0">
                            <a:latin typeface="Cambria Math"/>
                          </a:rPr>
                          <m:t>−</m:t>
                        </m:r>
                        <m:r>
                          <a:rPr lang="en-US" b="0" i="1" smtClean="0">
                            <a:latin typeface="Cambria Math"/>
                          </a:rPr>
                          <m:t>𝑎𝑥𝑖𝑠</m:t>
                        </m:r>
                      </m:sub>
                    </m:sSub>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1752600"/>
                <a:ext cx="2209800" cy="838200"/>
              </a:xfrm>
              <a:blipFill rotWithShape="1">
                <a:blip r:embed="rId3"/>
                <a:stretch>
                  <a:fillRect t="-7299"/>
                </a:stretch>
              </a:blipFill>
            </p:spPr>
            <p:txBody>
              <a:bodyPr/>
              <a:lstStyle/>
              <a:p>
                <a:r>
                  <a:rPr lang="en-US">
                    <a:noFill/>
                  </a:rPr>
                  <a:t> </a:t>
                </a:r>
              </a:p>
            </p:txBody>
          </p:sp>
        </mc:Fallback>
      </mc:AlternateContent>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236" y="2930737"/>
            <a:ext cx="3978795" cy="3519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409" y="2474297"/>
            <a:ext cx="2087592" cy="669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019800" y="2286000"/>
            <a:ext cx="1327608" cy="523220"/>
          </a:xfrm>
          <a:prstGeom prst="rect">
            <a:avLst/>
          </a:prstGeom>
          <a:noFill/>
        </p:spPr>
        <p:txBody>
          <a:bodyPr wrap="none" rtlCol="0">
            <a:spAutoFit/>
          </a:bodyPr>
          <a:lstStyle/>
          <a:p>
            <a:r>
              <a:rPr lang="en-US" sz="2800" b="1" dirty="0" smtClean="0"/>
              <a:t>Image</a:t>
            </a:r>
            <a:endParaRPr lang="en-US" sz="2800" b="1" dirty="0"/>
          </a:p>
        </p:txBody>
      </p:sp>
    </p:spTree>
    <p:extLst>
      <p:ext uri="{BB962C8B-B14F-4D97-AF65-F5344CB8AC3E}">
        <p14:creationId xmlns:p14="http://schemas.microsoft.com/office/powerpoint/2010/main" val="30885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1" y="2210505"/>
            <a:ext cx="5714999" cy="561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06" y="3030733"/>
            <a:ext cx="4343400" cy="3976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685800"/>
            <a:ext cx="8229600" cy="838200"/>
          </a:xfrm>
        </p:spPr>
        <p:txBody>
          <a:bodyPr>
            <a:noAutofit/>
          </a:bodyPr>
          <a:lstStyle/>
          <a:p>
            <a:r>
              <a:rPr lang="en-US" sz="2800" dirty="0"/>
              <a:t>Using a given shape, graph its image under the given transformation.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524000"/>
                <a:ext cx="8229600" cy="5050536"/>
              </a:xfrm>
            </p:spPr>
            <p:txBody>
              <a:bodyPr/>
              <a:lstStyle/>
              <a:p>
                <a14:m>
                  <m:oMath xmlns:m="http://schemas.openxmlformats.org/officeDocument/2006/math">
                    <m:sSub>
                      <m:sSubPr>
                        <m:ctrlPr>
                          <a:rPr lang="en-US" i="1" smtClean="0">
                            <a:latin typeface="Cambria Math"/>
                          </a:rPr>
                        </m:ctrlPr>
                      </m:sSubPr>
                      <m:e>
                        <m:r>
                          <a:rPr lang="en-US" b="0" i="1" smtClean="0">
                            <a:latin typeface="Cambria Math"/>
                          </a:rPr>
                          <m:t>𝐷</m:t>
                        </m:r>
                      </m:e>
                      <m:sub>
                        <m:r>
                          <a:rPr lang="en-US" b="0" i="1" smtClean="0">
                            <a:latin typeface="Cambria Math"/>
                          </a:rPr>
                          <m:t>𝐴</m:t>
                        </m:r>
                        <m:r>
                          <a:rPr lang="en-US" b="0" i="1" smtClean="0">
                            <a:latin typeface="Cambria Math"/>
                          </a:rPr>
                          <m:t>,</m:t>
                        </m:r>
                        <m:f>
                          <m:fPr>
                            <m:ctrlPr>
                              <a:rPr lang="en-US" b="0" i="1" smtClean="0">
                                <a:latin typeface="Cambria Math"/>
                              </a:rPr>
                            </m:ctrlPr>
                          </m:fPr>
                          <m:num>
                            <m:r>
                              <a:rPr lang="en-US" b="0" i="1" smtClean="0">
                                <a:latin typeface="Cambria Math"/>
                              </a:rPr>
                              <m:t>1</m:t>
                            </m:r>
                          </m:num>
                          <m:den>
                            <m:r>
                              <a:rPr lang="en-US" b="0" i="1" smtClean="0">
                                <a:latin typeface="Cambria Math"/>
                              </a:rPr>
                              <m:t>2</m:t>
                            </m:r>
                          </m:den>
                        </m:f>
                      </m:sub>
                    </m:sSub>
                  </m:oMath>
                </a14:m>
                <a:r>
                  <a:rPr lang="en-US" dirty="0" smtClean="0"/>
                  <a:t>	</a:t>
                </a:r>
                <a:r>
                  <a:rPr lang="en-US" sz="2200" dirty="0" smtClean="0"/>
                  <a:t>When the center is not the origin, you must measure distances and multiply them by the scale factor to find the correct image (Remember that the center is its own image.)</a:t>
                </a:r>
              </a:p>
              <a:p>
                <a:pPr marL="109728"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524000"/>
                <a:ext cx="8229600" cy="5050536"/>
              </a:xfrm>
              <a:blipFill rotWithShape="1">
                <a:blip r:embed="rId4"/>
                <a:stretch>
                  <a:fillRect l="-148" t="-1206"/>
                </a:stretch>
              </a:blipFill>
            </p:spPr>
            <p:txBody>
              <a:bodyPr/>
              <a:lstStyle/>
              <a:p>
                <a:r>
                  <a:rPr lang="en-US">
                    <a:noFill/>
                  </a:rPr>
                  <a:t> </a:t>
                </a:r>
              </a:p>
            </p:txBody>
          </p:sp>
        </mc:Fallback>
      </mc:AlternateContent>
      <p:pic>
        <p:nvPicPr>
          <p:cNvPr id="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502" y="3276600"/>
            <a:ext cx="2087592" cy="669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419600" y="3276600"/>
            <a:ext cx="1327608" cy="523220"/>
          </a:xfrm>
          <a:prstGeom prst="rect">
            <a:avLst/>
          </a:prstGeom>
          <a:noFill/>
        </p:spPr>
        <p:txBody>
          <a:bodyPr wrap="none" rtlCol="0">
            <a:spAutoFit/>
          </a:bodyPr>
          <a:lstStyle/>
          <a:p>
            <a:r>
              <a:rPr lang="en-US" sz="2800" b="1" dirty="0">
                <a:solidFill>
                  <a:prstClr val="black"/>
                </a:solidFill>
              </a:rPr>
              <a:t>Image</a:t>
            </a:r>
            <a:endParaRPr lang="en-US" sz="2800" b="1" dirty="0">
              <a:solidFill>
                <a:prstClr val="black"/>
              </a:solidFill>
            </a:endParaRPr>
          </a:p>
        </p:txBody>
      </p:sp>
    </p:spTree>
    <p:extLst>
      <p:ext uri="{BB962C8B-B14F-4D97-AF65-F5344CB8AC3E}">
        <p14:creationId xmlns:p14="http://schemas.microsoft.com/office/powerpoint/2010/main" val="1036261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1000"/>
                                        <p:tgtEl>
                                          <p:spTgt spid="9218"/>
                                        </p:tgtEl>
                                      </p:cBhvr>
                                    </p:animEffect>
                                    <p:anim calcmode="lin" valueType="num">
                                      <p:cBhvr>
                                        <p:cTn id="8" dur="1000" fill="hold"/>
                                        <p:tgtEl>
                                          <p:spTgt spid="9218"/>
                                        </p:tgtEl>
                                        <p:attrNameLst>
                                          <p:attrName>ppt_x</p:attrName>
                                        </p:attrNameLst>
                                      </p:cBhvr>
                                      <p:tavLst>
                                        <p:tav tm="0">
                                          <p:val>
                                            <p:strVal val="#ppt_x"/>
                                          </p:val>
                                        </p:tav>
                                        <p:tav tm="100000">
                                          <p:val>
                                            <p:strVal val="#ppt_x"/>
                                          </p:val>
                                        </p:tav>
                                      </p:tavLst>
                                    </p:anim>
                                    <p:anim calcmode="lin" valueType="num">
                                      <p:cBhvr>
                                        <p:cTn id="9" dur="1000" fill="hold"/>
                                        <p:tgtEl>
                                          <p:spTgt spid="92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762000"/>
          </a:xfrm>
        </p:spPr>
        <p:txBody>
          <a:bodyPr/>
          <a:lstStyle/>
          <a:p>
            <a:r>
              <a:rPr lang="en-US" dirty="0" smtClean="0"/>
              <a:t>Quiz Breakdown – 38 Questions</a:t>
            </a:r>
            <a:endParaRPr lang="en-US" dirty="0"/>
          </a:p>
        </p:txBody>
      </p:sp>
      <p:sp>
        <p:nvSpPr>
          <p:cNvPr id="3" name="Content Placeholder 2"/>
          <p:cNvSpPr>
            <a:spLocks noGrp="1"/>
          </p:cNvSpPr>
          <p:nvPr>
            <p:ph idx="1"/>
          </p:nvPr>
        </p:nvSpPr>
        <p:spPr>
          <a:xfrm>
            <a:off x="228600" y="1524000"/>
            <a:ext cx="8458200" cy="5050536"/>
          </a:xfrm>
        </p:spPr>
        <p:txBody>
          <a:bodyPr>
            <a:normAutofit/>
          </a:bodyPr>
          <a:lstStyle/>
          <a:p>
            <a:r>
              <a:rPr lang="en-US" dirty="0" smtClean="0"/>
              <a:t>Identify the transformation – 6 Questions</a:t>
            </a:r>
          </a:p>
          <a:p>
            <a:pPr lvl="1"/>
            <a:r>
              <a:rPr lang="en-US" sz="2400" dirty="0" smtClean="0">
                <a:solidFill>
                  <a:schemeClr val="tx1"/>
                </a:solidFill>
              </a:rPr>
              <a:t>Given an image and pre-image, you only have to state what transformation the picture is demonstrating (no notation required)</a:t>
            </a:r>
          </a:p>
          <a:p>
            <a:pPr marL="109728" indent="0">
              <a:buNone/>
            </a:pPr>
            <a:endParaRPr lang="en-US" dirty="0" smtClean="0"/>
          </a:p>
        </p:txBody>
      </p:sp>
    </p:spTree>
    <p:extLst>
      <p:ext uri="{BB962C8B-B14F-4D97-AF65-F5344CB8AC3E}">
        <p14:creationId xmlns:p14="http://schemas.microsoft.com/office/powerpoint/2010/main" val="3689611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09800"/>
            <a:ext cx="5486399" cy="5032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228600" y="838200"/>
            <a:ext cx="8458200" cy="1066800"/>
          </a:xfrm>
        </p:spPr>
        <p:txBody>
          <a:bodyPr>
            <a:normAutofit/>
          </a:bodyPr>
          <a:lstStyle/>
          <a:p>
            <a:r>
              <a:rPr lang="en-US" dirty="0" smtClean="0"/>
              <a:t>Identify Transformations by Image.</a:t>
            </a:r>
            <a:endParaRPr lang="en-US" dirty="0"/>
          </a:p>
        </p:txBody>
      </p:sp>
      <p:sp>
        <p:nvSpPr>
          <p:cNvPr id="4" name="TextBox 3"/>
          <p:cNvSpPr txBox="1"/>
          <p:nvPr/>
        </p:nvSpPr>
        <p:spPr>
          <a:xfrm>
            <a:off x="4805052" y="3439180"/>
            <a:ext cx="3881748" cy="954107"/>
          </a:xfrm>
          <a:prstGeom prst="rect">
            <a:avLst/>
          </a:prstGeom>
          <a:noFill/>
        </p:spPr>
        <p:txBody>
          <a:bodyPr wrap="square" rtlCol="0">
            <a:spAutoFit/>
          </a:bodyPr>
          <a:lstStyle/>
          <a:p>
            <a:r>
              <a:rPr lang="en-US" sz="2800" dirty="0">
                <a:solidFill>
                  <a:prstClr val="black"/>
                </a:solidFill>
              </a:rPr>
              <a:t>Transformation:  </a:t>
            </a:r>
            <a:r>
              <a:rPr lang="en-US" sz="2800" b="1" dirty="0">
                <a:solidFill>
                  <a:prstClr val="black"/>
                </a:solidFill>
              </a:rPr>
              <a:t>Rotation </a:t>
            </a:r>
            <a:r>
              <a:rPr lang="en-US" sz="2800" dirty="0">
                <a:solidFill>
                  <a:prstClr val="black"/>
                </a:solidFill>
              </a:rPr>
              <a:t>    </a:t>
            </a:r>
            <a:endParaRPr lang="en-US" sz="2800" dirty="0">
              <a:solidFill>
                <a:prstClr val="black"/>
              </a:solidFill>
            </a:endParaRPr>
          </a:p>
        </p:txBody>
      </p:sp>
      <p:sp>
        <p:nvSpPr>
          <p:cNvPr id="9" name="Content Placeholder 2"/>
          <p:cNvSpPr>
            <a:spLocks noGrp="1"/>
          </p:cNvSpPr>
          <p:nvPr>
            <p:ph idx="1"/>
          </p:nvPr>
        </p:nvSpPr>
        <p:spPr/>
        <p:txBody>
          <a:bodyPr>
            <a:normAutofit/>
          </a:bodyPr>
          <a:lstStyle/>
          <a:p>
            <a:r>
              <a:rPr lang="en-US" sz="2400" dirty="0" smtClean="0"/>
              <a:t>Identify and state the Transformation being demonstrated be the following shapes.</a:t>
            </a:r>
            <a:endParaRPr lang="en-US" sz="2400" dirty="0"/>
          </a:p>
        </p:txBody>
      </p:sp>
    </p:spTree>
    <p:extLst>
      <p:ext uri="{BB962C8B-B14F-4D97-AF65-F5344CB8AC3E}">
        <p14:creationId xmlns:p14="http://schemas.microsoft.com/office/powerpoint/2010/main" val="2512147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762000"/>
          </a:xfrm>
        </p:spPr>
        <p:txBody>
          <a:bodyPr/>
          <a:lstStyle/>
          <a:p>
            <a:r>
              <a:rPr lang="en-US" dirty="0" smtClean="0"/>
              <a:t>Quiz Breakdown – 38 Questions</a:t>
            </a:r>
            <a:endParaRPr lang="en-US" dirty="0"/>
          </a:p>
        </p:txBody>
      </p:sp>
      <p:sp>
        <p:nvSpPr>
          <p:cNvPr id="3" name="Content Placeholder 2"/>
          <p:cNvSpPr>
            <a:spLocks noGrp="1"/>
          </p:cNvSpPr>
          <p:nvPr>
            <p:ph idx="1"/>
          </p:nvPr>
        </p:nvSpPr>
        <p:spPr>
          <a:xfrm>
            <a:off x="228600" y="1524000"/>
            <a:ext cx="8458200" cy="5050536"/>
          </a:xfrm>
        </p:spPr>
        <p:txBody>
          <a:bodyPr>
            <a:normAutofit/>
          </a:bodyPr>
          <a:lstStyle/>
          <a:p>
            <a:r>
              <a:rPr lang="en-US" dirty="0" smtClean="0"/>
              <a:t>Explain the movement of points for a given transformation – 3 Questions</a:t>
            </a:r>
          </a:p>
          <a:p>
            <a:pPr lvl="1"/>
            <a:r>
              <a:rPr lang="en-US" sz="2400" dirty="0" smtClean="0">
                <a:solidFill>
                  <a:schemeClr val="tx1"/>
                </a:solidFill>
              </a:rPr>
              <a:t>Explain, in words with a complete sentence, how points would be moved for a transformation given its notation (must start by saying “Every Point” or “All Points”)</a:t>
            </a:r>
          </a:p>
        </p:txBody>
      </p:sp>
    </p:spTree>
    <p:extLst>
      <p:ext uri="{BB962C8B-B14F-4D97-AF65-F5344CB8AC3E}">
        <p14:creationId xmlns:p14="http://schemas.microsoft.com/office/powerpoint/2010/main" val="1479070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62000"/>
          </a:xfrm>
        </p:spPr>
        <p:txBody>
          <a:bodyPr>
            <a:normAutofit/>
          </a:bodyPr>
          <a:lstStyle/>
          <a:p>
            <a:r>
              <a:rPr lang="en-US" sz="3200" dirty="0" smtClean="0"/>
              <a:t>Explain Transformations in Words</a:t>
            </a:r>
            <a:endParaRPr lang="en-US" sz="3200" dirty="0"/>
          </a:p>
        </p:txBody>
      </p:sp>
      <p:sp>
        <p:nvSpPr>
          <p:cNvPr id="3" name="Content Placeholder 2"/>
          <p:cNvSpPr>
            <a:spLocks noGrp="1"/>
          </p:cNvSpPr>
          <p:nvPr>
            <p:ph idx="1"/>
          </p:nvPr>
        </p:nvSpPr>
        <p:spPr>
          <a:xfrm>
            <a:off x="457200" y="1676400"/>
            <a:ext cx="8229600" cy="1143000"/>
          </a:xfrm>
        </p:spPr>
        <p:txBody>
          <a:bodyPr/>
          <a:lstStyle/>
          <a:p>
            <a:r>
              <a:rPr lang="en-US" dirty="0" smtClean="0"/>
              <a:t>For each Transformation, describe how each point should move.</a:t>
            </a:r>
            <a:endParaRPr lang="en-US" dirty="0"/>
          </a:p>
        </p:txBody>
      </p:sp>
      <p:sp>
        <p:nvSpPr>
          <p:cNvPr id="4" name="Content Placeholder 2"/>
          <p:cNvSpPr txBox="1">
            <a:spLocks/>
          </p:cNvSpPr>
          <p:nvPr/>
        </p:nvSpPr>
        <p:spPr>
          <a:xfrm>
            <a:off x="457200" y="2743200"/>
            <a:ext cx="8229600" cy="571500"/>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Clr>
                <a:srgbClr val="A04DA3"/>
              </a:buClr>
              <a:buFont typeface="Georgia"/>
              <a:buNone/>
            </a:pPr>
            <a:r>
              <a:rPr lang="en-US" dirty="0" smtClean="0">
                <a:solidFill>
                  <a:prstClr val="black"/>
                </a:solidFill>
              </a:rPr>
              <a:t>1. </a:t>
            </a:r>
            <a:r>
              <a:rPr lang="en-US" sz="2600" dirty="0" smtClean="0">
                <a:solidFill>
                  <a:prstClr val="black"/>
                </a:solidFill>
              </a:rPr>
              <a:t>T</a:t>
            </a:r>
            <a:r>
              <a:rPr lang="en-US" sz="2600" dirty="0">
                <a:solidFill>
                  <a:prstClr val="black"/>
                </a:solidFill>
              </a:rPr>
              <a:t>:(x, y) </a:t>
            </a:r>
            <a:r>
              <a:rPr lang="en-US" sz="2600" dirty="0">
                <a:solidFill>
                  <a:prstClr val="black"/>
                </a:solidFill>
                <a:sym typeface="Wingdings"/>
              </a:rPr>
              <a:t></a:t>
            </a:r>
            <a:r>
              <a:rPr lang="en-US" sz="2600" dirty="0">
                <a:solidFill>
                  <a:prstClr val="black"/>
                </a:solidFill>
              </a:rPr>
              <a:t> (x </a:t>
            </a:r>
            <a:r>
              <a:rPr lang="en-US" sz="2600" dirty="0" smtClean="0">
                <a:solidFill>
                  <a:prstClr val="black"/>
                </a:solidFill>
              </a:rPr>
              <a:t>+ a, </a:t>
            </a:r>
            <a:r>
              <a:rPr lang="en-US" sz="2600" dirty="0">
                <a:solidFill>
                  <a:prstClr val="black"/>
                </a:solidFill>
              </a:rPr>
              <a:t>y </a:t>
            </a:r>
            <a:r>
              <a:rPr lang="en-US" sz="2600" dirty="0" smtClean="0">
                <a:solidFill>
                  <a:prstClr val="black"/>
                </a:solidFill>
              </a:rPr>
              <a:t>+ b)</a:t>
            </a:r>
            <a:r>
              <a:rPr lang="en-US" dirty="0" smtClean="0">
                <a:solidFill>
                  <a:prstClr val="black"/>
                </a:solidFill>
              </a:rPr>
              <a:t>: </a:t>
            </a:r>
            <a:endParaRPr lang="en-US" dirty="0">
              <a:solidFill>
                <a:prstClr val="black"/>
              </a:solidFill>
            </a:endParaRPr>
          </a:p>
        </p:txBody>
      </p:sp>
      <p:sp>
        <p:nvSpPr>
          <p:cNvPr id="5" name="Rectangle 4"/>
          <p:cNvSpPr/>
          <p:nvPr/>
        </p:nvSpPr>
        <p:spPr>
          <a:xfrm>
            <a:off x="878457" y="3314700"/>
            <a:ext cx="7772400" cy="707886"/>
          </a:xfrm>
          <a:prstGeom prst="rect">
            <a:avLst/>
          </a:prstGeom>
        </p:spPr>
        <p:txBody>
          <a:bodyPr wrap="square">
            <a:spAutoFit/>
          </a:bodyPr>
          <a:lstStyle/>
          <a:p>
            <a:r>
              <a:rPr lang="en-US" sz="2000" dirty="0">
                <a:solidFill>
                  <a:prstClr val="black"/>
                </a:solidFill>
              </a:rPr>
              <a:t>Every point moves a units (left if a is negative/right if a is positive) and b units (down if b is negative and up if b is positive.</a:t>
            </a:r>
            <a:endParaRPr lang="en-US" sz="2000" dirty="0">
              <a:solidFill>
                <a:prstClr val="black"/>
              </a:solidFill>
            </a:endParaRPr>
          </a:p>
        </p:txBody>
      </p:sp>
      <mc:AlternateContent xmlns:mc="http://schemas.openxmlformats.org/markup-compatibility/2006" xmlns:a14="http://schemas.microsoft.com/office/drawing/2010/main">
        <mc:Choice Requires="a14">
          <p:sp>
            <p:nvSpPr>
              <p:cNvPr id="6" name="Content Placeholder 2"/>
              <p:cNvSpPr txBox="1">
                <a:spLocks/>
              </p:cNvSpPr>
              <p:nvPr/>
            </p:nvSpPr>
            <p:spPr>
              <a:xfrm>
                <a:off x="457200" y="4191000"/>
                <a:ext cx="8229600" cy="571500"/>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Clr>
                    <a:srgbClr val="A04DA3"/>
                  </a:buClr>
                  <a:buFont typeface="Georgia"/>
                  <a:buNone/>
                </a:pPr>
                <a:r>
                  <a:rPr lang="en-US" dirty="0" smtClean="0">
                    <a:solidFill>
                      <a:prstClr val="black"/>
                    </a:solidFill>
                  </a:rPr>
                  <a:t>2. </a:t>
                </a:r>
                <a14:m>
                  <m:oMath xmlns:m="http://schemas.openxmlformats.org/officeDocument/2006/math">
                    <m:sSub>
                      <m:sSubPr>
                        <m:ctrlPr>
                          <a:rPr lang="en-US" i="1" smtClean="0">
                            <a:solidFill>
                              <a:prstClr val="black"/>
                            </a:solidFill>
                            <a:latin typeface="Cambria Math"/>
                          </a:rPr>
                        </m:ctrlPr>
                      </m:sSubPr>
                      <m:e>
                        <m:r>
                          <a:rPr lang="en-US" i="1" smtClean="0">
                            <a:solidFill>
                              <a:prstClr val="black"/>
                            </a:solidFill>
                            <a:latin typeface="Cambria Math"/>
                          </a:rPr>
                          <m:t>𝑅</m:t>
                        </m:r>
                      </m:e>
                      <m:sub>
                        <m:r>
                          <a:rPr lang="en-US" i="1" smtClean="0">
                            <a:solidFill>
                              <a:prstClr val="black"/>
                            </a:solidFill>
                            <a:latin typeface="Cambria Math"/>
                          </a:rPr>
                          <m:t>𝑚</m:t>
                        </m:r>
                      </m:sub>
                    </m:sSub>
                    <m:r>
                      <a:rPr lang="en-US" smtClean="0">
                        <a:solidFill>
                          <a:prstClr val="black"/>
                        </a:solidFill>
                        <a:latin typeface="Cambria Math"/>
                      </a:rPr>
                      <m:t>:</m:t>
                    </m:r>
                  </m:oMath>
                </a14:m>
                <a:endParaRPr lang="en-US" dirty="0">
                  <a:solidFill>
                    <a:prstClr val="black"/>
                  </a:solidFill>
                </a:endParaRPr>
              </a:p>
            </p:txBody>
          </p:sp>
        </mc:Choice>
        <mc:Fallback xmlns="">
          <p:sp>
            <p:nvSpPr>
              <p:cNvPr id="6" name="Content Placeholder 2"/>
              <p:cNvSpPr txBox="1">
                <a:spLocks noRot="1" noChangeAspect="1" noMove="1" noResize="1" noEditPoints="1" noAdjustHandles="1" noChangeArrowheads="1" noChangeShapeType="1" noTextEdit="1"/>
              </p:cNvSpPr>
              <p:nvPr/>
            </p:nvSpPr>
            <p:spPr>
              <a:xfrm>
                <a:off x="457200" y="4191000"/>
                <a:ext cx="8229600" cy="571500"/>
              </a:xfrm>
              <a:prstGeom prst="rect">
                <a:avLst/>
              </a:prstGeom>
              <a:blipFill rotWithShape="1">
                <a:blip r:embed="rId2"/>
                <a:stretch>
                  <a:fillRect l="-148" t="-10753" b="-20430"/>
                </a:stretch>
              </a:blipFill>
            </p:spPr>
            <p:txBody>
              <a:bodyPr/>
              <a:lstStyle/>
              <a:p>
                <a:r>
                  <a:rPr lang="en-US">
                    <a:noFill/>
                  </a:rPr>
                  <a:t> </a:t>
                </a:r>
              </a:p>
            </p:txBody>
          </p:sp>
        </mc:Fallback>
      </mc:AlternateContent>
      <p:sp>
        <p:nvSpPr>
          <p:cNvPr id="7" name="Rectangle 6"/>
          <p:cNvSpPr/>
          <p:nvPr/>
        </p:nvSpPr>
        <p:spPr>
          <a:xfrm>
            <a:off x="902898" y="4762500"/>
            <a:ext cx="7772400" cy="1323439"/>
          </a:xfrm>
          <a:prstGeom prst="rect">
            <a:avLst/>
          </a:prstGeom>
        </p:spPr>
        <p:txBody>
          <a:bodyPr wrap="square">
            <a:spAutoFit/>
          </a:bodyPr>
          <a:lstStyle/>
          <a:p>
            <a:r>
              <a:rPr lang="en-US" sz="2000" dirty="0">
                <a:solidFill>
                  <a:prstClr val="black"/>
                </a:solidFill>
              </a:rPr>
              <a:t>Every point maps to its image, forming a line that is </a:t>
            </a:r>
            <a:r>
              <a:rPr lang="en-US" sz="2000" b="1" dirty="0">
                <a:solidFill>
                  <a:prstClr val="black"/>
                </a:solidFill>
              </a:rPr>
              <a:t>perpendicular </a:t>
            </a:r>
            <a:r>
              <a:rPr lang="en-US" sz="2000" dirty="0">
                <a:solidFill>
                  <a:prstClr val="black"/>
                </a:solidFill>
              </a:rPr>
              <a:t>to the line “m” (you would put the specific line for your problem in place of “m”), with both image and pre-image being </a:t>
            </a:r>
            <a:r>
              <a:rPr lang="en-US" sz="2000" b="1" dirty="0">
                <a:solidFill>
                  <a:prstClr val="black"/>
                </a:solidFill>
              </a:rPr>
              <a:t>equidistant</a:t>
            </a:r>
            <a:r>
              <a:rPr lang="en-US" sz="2000" dirty="0">
                <a:solidFill>
                  <a:prstClr val="black"/>
                </a:solidFill>
              </a:rPr>
              <a:t> (same distance) from the line “m”.</a:t>
            </a:r>
            <a:endParaRPr lang="en-US" sz="2000" dirty="0">
              <a:solidFill>
                <a:prstClr val="black"/>
              </a:solidFill>
            </a:endParaRPr>
          </a:p>
        </p:txBody>
      </p:sp>
    </p:spTree>
    <p:extLst>
      <p:ext uri="{BB962C8B-B14F-4D97-AF65-F5344CB8AC3E}">
        <p14:creationId xmlns:p14="http://schemas.microsoft.com/office/powerpoint/2010/main" val="172258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066800"/>
          </a:xfrm>
        </p:spPr>
        <p:txBody>
          <a:bodyPr/>
          <a:lstStyle/>
          <a:p>
            <a:r>
              <a:rPr lang="en-US" dirty="0">
                <a:solidFill>
                  <a:srgbClr val="424456"/>
                </a:solidFill>
              </a:rPr>
              <a:t>Quiz Breakdown – 38 Questions</a:t>
            </a:r>
            <a:endParaRPr lang="en-US" dirty="0"/>
          </a:p>
        </p:txBody>
      </p:sp>
      <p:sp>
        <p:nvSpPr>
          <p:cNvPr id="3" name="Content Placeholder 2"/>
          <p:cNvSpPr>
            <a:spLocks noGrp="1"/>
          </p:cNvSpPr>
          <p:nvPr>
            <p:ph idx="1"/>
          </p:nvPr>
        </p:nvSpPr>
        <p:spPr>
          <a:xfrm>
            <a:off x="457200" y="1981200"/>
            <a:ext cx="8229600" cy="4325112"/>
          </a:xfrm>
        </p:spPr>
        <p:txBody>
          <a:bodyPr>
            <a:normAutofit/>
          </a:bodyPr>
          <a:lstStyle/>
          <a:p>
            <a:pPr lvl="0">
              <a:buClr>
                <a:srgbClr val="A04DA3"/>
              </a:buClr>
            </a:pPr>
            <a:r>
              <a:rPr lang="en-US" dirty="0">
                <a:solidFill>
                  <a:prstClr val="black"/>
                </a:solidFill>
              </a:rPr>
              <a:t>Using a translation on points – 3 Questions</a:t>
            </a:r>
          </a:p>
          <a:p>
            <a:pPr lvl="1">
              <a:buClr>
                <a:srgbClr val="438086"/>
              </a:buClr>
            </a:pPr>
            <a:r>
              <a:rPr lang="en-US" sz="2400" dirty="0">
                <a:solidFill>
                  <a:prstClr val="black"/>
                </a:solidFill>
              </a:rPr>
              <a:t>Given two points, complete the notation for the translation that moves the first given point to the second given point.</a:t>
            </a:r>
          </a:p>
          <a:p>
            <a:pPr lvl="1">
              <a:buClr>
                <a:srgbClr val="438086"/>
              </a:buClr>
            </a:pPr>
            <a:r>
              <a:rPr lang="en-US" sz="2400" dirty="0">
                <a:solidFill>
                  <a:prstClr val="black"/>
                </a:solidFill>
              </a:rPr>
              <a:t>Given an image, use the notation you made to find the its pre-image.</a:t>
            </a:r>
          </a:p>
          <a:p>
            <a:pPr lvl="1">
              <a:buClr>
                <a:srgbClr val="438086"/>
              </a:buClr>
            </a:pPr>
            <a:r>
              <a:rPr lang="en-US" sz="2400" dirty="0">
                <a:solidFill>
                  <a:prstClr val="black"/>
                </a:solidFill>
              </a:rPr>
              <a:t>Given a pre-image, use the same notation to find its image.</a:t>
            </a:r>
          </a:p>
          <a:p>
            <a:endParaRPr lang="en-US" dirty="0"/>
          </a:p>
        </p:txBody>
      </p:sp>
    </p:spTree>
    <p:extLst>
      <p:ext uri="{BB962C8B-B14F-4D97-AF65-F5344CB8AC3E}">
        <p14:creationId xmlns:p14="http://schemas.microsoft.com/office/powerpoint/2010/main" val="3986093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1447800"/>
          </a:xfrm>
        </p:spPr>
        <p:txBody>
          <a:bodyPr>
            <a:normAutofit/>
          </a:bodyPr>
          <a:lstStyle/>
          <a:p>
            <a:r>
              <a:rPr lang="en-US" sz="3200" dirty="0" smtClean="0"/>
              <a:t>                       Translation: </a:t>
            </a:r>
            <a:br>
              <a:rPr lang="en-US" sz="3200" dirty="0" smtClean="0"/>
            </a:br>
            <a:r>
              <a:rPr lang="en-US" sz="3200" dirty="0" smtClean="0"/>
              <a:t>From Pre-Image to Image, and Vice versa</a:t>
            </a:r>
            <a:endParaRPr lang="en-US" sz="32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2400" y="1752600"/>
                <a:ext cx="8610600" cy="4724399"/>
              </a:xfrm>
            </p:spPr>
            <p:txBody>
              <a:bodyPr>
                <a:noAutofit/>
              </a:bodyPr>
              <a:lstStyle/>
              <a:p>
                <a:r>
                  <a:rPr lang="en-US" sz="2200" dirty="0" smtClean="0"/>
                  <a:t>You are Given a translation that moves the point </a:t>
                </a:r>
                <a14:m>
                  <m:oMath xmlns:m="http://schemas.openxmlformats.org/officeDocument/2006/math">
                    <m:r>
                      <a:rPr lang="en-US" sz="2200" b="0" i="1" smtClean="0">
                        <a:latin typeface="Cambria Math"/>
                      </a:rPr>
                      <m:t>(1,−5)</m:t>
                    </m:r>
                  </m:oMath>
                </a14:m>
                <a:r>
                  <a:rPr lang="en-US" sz="2200" dirty="0" smtClean="0"/>
                  <a:t> to the point </a:t>
                </a:r>
                <a14:m>
                  <m:oMath xmlns:m="http://schemas.openxmlformats.org/officeDocument/2006/math">
                    <m:r>
                      <a:rPr lang="en-US" sz="2200" b="0" i="1" smtClean="0">
                        <a:latin typeface="Cambria Math"/>
                      </a:rPr>
                      <m:t>(4, −7)</m:t>
                    </m:r>
                  </m:oMath>
                </a14:m>
                <a:endParaRPr lang="en-US" sz="2200" dirty="0" smtClean="0"/>
              </a:p>
              <a:p>
                <a:r>
                  <a:rPr lang="en-US" sz="2200" b="0" dirty="0" smtClean="0"/>
                  <a:t>Complete the translation that describes the movement above. </a:t>
                </a:r>
                <a14:m>
                  <m:oMath xmlns:m="http://schemas.openxmlformats.org/officeDocument/2006/math">
                    <m:r>
                      <a:rPr lang="en-US" sz="2200" b="0" i="0" smtClean="0">
                        <a:latin typeface="Cambria Math"/>
                      </a:rPr>
                      <m:t> </m:t>
                    </m:r>
                    <m:r>
                      <a:rPr lang="en-US" sz="2200" b="0" i="1" smtClean="0">
                        <a:latin typeface="Cambria Math"/>
                      </a:rPr>
                      <m:t>𝑇</m:t>
                    </m:r>
                    <m:r>
                      <a:rPr lang="en-US" sz="2200" b="0" i="1" smtClean="0">
                        <a:latin typeface="Cambria Math"/>
                      </a:rPr>
                      <m:t>:(</m:t>
                    </m:r>
                    <m:r>
                      <a:rPr lang="en-US" sz="2200" b="0" i="1" smtClean="0">
                        <a:latin typeface="Cambria Math"/>
                      </a:rPr>
                      <m:t>𝑥</m:t>
                    </m:r>
                    <m:r>
                      <a:rPr lang="en-US" sz="2200" b="0" i="1" smtClean="0">
                        <a:latin typeface="Cambria Math"/>
                      </a:rPr>
                      <m:t>,</m:t>
                    </m:r>
                    <m:r>
                      <a:rPr lang="en-US" sz="2200" b="0" i="1" smtClean="0">
                        <a:latin typeface="Cambria Math"/>
                      </a:rPr>
                      <m:t>𝑦</m:t>
                    </m:r>
                    <m:r>
                      <a:rPr lang="en-US" sz="2200" b="0" i="1" smtClean="0">
                        <a:latin typeface="Cambria Math"/>
                      </a:rPr>
                      <m:t>)→(</m:t>
                    </m:r>
                    <m:r>
                      <a:rPr lang="en-US" sz="2200" b="0" i="1" smtClean="0">
                        <a:latin typeface="Cambria Math"/>
                        <a:ea typeface="Cambria Math"/>
                      </a:rPr>
                      <m:t>𝑥</m:t>
                    </m:r>
                    <m:r>
                      <a:rPr lang="en-US" sz="2200" b="0" i="1" smtClean="0">
                        <a:latin typeface="Cambria Math"/>
                        <a:ea typeface="Cambria Math"/>
                      </a:rPr>
                      <m:t>_______,</m:t>
                    </m:r>
                    <m:r>
                      <a:rPr lang="en-US" sz="2200" b="0" i="1" smtClean="0">
                        <a:latin typeface="Cambria Math"/>
                        <a:ea typeface="Cambria Math"/>
                      </a:rPr>
                      <m:t>𝑦</m:t>
                    </m:r>
                    <m:r>
                      <a:rPr lang="en-US" sz="2200" b="0" i="1" smtClean="0">
                        <a:latin typeface="Cambria Math"/>
                        <a:ea typeface="Cambria Math"/>
                      </a:rPr>
                      <m:t>_________)</m:t>
                    </m:r>
                  </m:oMath>
                </a14:m>
                <a:r>
                  <a:rPr lang="en-US" sz="2200" dirty="0" smtClean="0"/>
                  <a:t>, </a:t>
                </a:r>
              </a:p>
              <a:p>
                <a:endParaRPr lang="en-US" sz="2200" dirty="0" smtClean="0"/>
              </a:p>
              <a:p>
                <a:r>
                  <a:rPr lang="en-US" sz="2200" dirty="0" smtClean="0"/>
                  <a:t>Use the above translation you found to answer the next problem</a:t>
                </a:r>
                <a:r>
                  <a:rPr lang="en-US" sz="2200" dirty="0"/>
                  <a:t>:</a:t>
                </a:r>
              </a:p>
              <a:p>
                <a:pPr>
                  <a:spcAft>
                    <a:spcPts val="1200"/>
                  </a:spcAft>
                </a:pPr>
                <a:r>
                  <a:rPr lang="en-US" sz="2200" dirty="0" smtClean="0"/>
                  <a:t>Find the image of  (-4,-4)         </a:t>
                </a:r>
              </a:p>
              <a:p>
                <a:pPr marL="109728" indent="0">
                  <a:spcAft>
                    <a:spcPts val="1200"/>
                  </a:spcAft>
                  <a:buNone/>
                </a:pPr>
                <a:r>
                  <a:rPr lang="en-US" sz="2200" dirty="0" smtClean="0"/>
                  <a:t>Since you are finding the image, you simply apply the above notation to the point (-4,-4):</a:t>
                </a:r>
                <a:r>
                  <a:rPr lang="en-US" sz="2200" dirty="0"/>
                  <a:t> </a:t>
                </a:r>
                <a14:m>
                  <m:oMath xmlns:m="http://schemas.openxmlformats.org/officeDocument/2006/math">
                    <m:r>
                      <a:rPr lang="en-US" sz="2200">
                        <a:latin typeface="Cambria Math"/>
                      </a:rPr>
                      <m:t> </m:t>
                    </m:r>
                    <m:r>
                      <a:rPr lang="en-US" sz="2200" i="1">
                        <a:latin typeface="Cambria Math"/>
                      </a:rPr>
                      <m:t>𝑇</m:t>
                    </m:r>
                    <m:r>
                      <a:rPr lang="en-US" sz="2200" i="1">
                        <a:latin typeface="Cambria Math"/>
                      </a:rPr>
                      <m:t>:(−4,−4)→(−4+3,−4−2)</m:t>
                    </m:r>
                  </m:oMath>
                </a14:m>
                <a:endParaRPr lang="en-US" sz="2200" dirty="0"/>
              </a:p>
              <a:p>
                <a:pPr marL="109728" indent="0">
                  <a:spcAft>
                    <a:spcPts val="1200"/>
                  </a:spcAft>
                  <a:buNone/>
                </a:pPr>
                <a:r>
                  <a:rPr lang="en-US" sz="2200" dirty="0" smtClean="0"/>
                  <a:t>        </a:t>
                </a:r>
              </a:p>
              <a:p>
                <a:pPr marL="109728" indent="0">
                  <a:spcAft>
                    <a:spcPts val="1200"/>
                  </a:spcAft>
                  <a:buNone/>
                </a:pPr>
                <a:endParaRPr lang="en-US" sz="22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2400" y="1752600"/>
                <a:ext cx="8610600" cy="4724399"/>
              </a:xfrm>
              <a:blipFill rotWithShape="1">
                <a:blip r:embed="rId2"/>
                <a:stretch>
                  <a:fillRect t="-775" r="-637"/>
                </a:stretch>
              </a:blipFill>
            </p:spPr>
            <p:txBody>
              <a:bodyPr/>
              <a:lstStyle/>
              <a:p>
                <a:r>
                  <a:rPr lang="en-US">
                    <a:noFill/>
                  </a:rPr>
                  <a:t> </a:t>
                </a:r>
              </a:p>
            </p:txBody>
          </p:sp>
        </mc:Fallback>
      </mc:AlternateContent>
      <p:sp>
        <p:nvSpPr>
          <p:cNvPr id="10" name="TextBox 9"/>
          <p:cNvSpPr txBox="1"/>
          <p:nvPr/>
        </p:nvSpPr>
        <p:spPr>
          <a:xfrm>
            <a:off x="3233468" y="5549443"/>
            <a:ext cx="2774830" cy="430887"/>
          </a:xfrm>
          <a:prstGeom prst="rect">
            <a:avLst/>
          </a:prstGeom>
          <a:noFill/>
        </p:spPr>
        <p:txBody>
          <a:bodyPr wrap="square" rtlCol="0">
            <a:spAutoFit/>
          </a:bodyPr>
          <a:lstStyle/>
          <a:p>
            <a:r>
              <a:rPr lang="en-US" sz="2200" dirty="0">
                <a:solidFill>
                  <a:prstClr val="black"/>
                </a:solidFill>
              </a:rPr>
              <a:t>Image: (-1,-6)</a:t>
            </a:r>
            <a:endParaRPr lang="en-US" sz="2200" dirty="0">
              <a:solidFill>
                <a:prstClr val="black"/>
              </a:solidFill>
            </a:endParaRPr>
          </a:p>
        </p:txBody>
      </p:sp>
      <mc:AlternateContent xmlns:mc="http://schemas.openxmlformats.org/markup-compatibility/2006" xmlns:a14="http://schemas.microsoft.com/office/drawing/2010/main">
        <mc:Choice Requires="a14">
          <p:sp>
            <p:nvSpPr>
              <p:cNvPr id="6" name="TextBox 5"/>
              <p:cNvSpPr txBox="1"/>
              <p:nvPr/>
            </p:nvSpPr>
            <p:spPr>
              <a:xfrm>
                <a:off x="4800600" y="2843842"/>
                <a:ext cx="2774830" cy="430887"/>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sz="2200" i="1">
                          <a:solidFill>
                            <a:prstClr val="black"/>
                          </a:solidFill>
                          <a:latin typeface="Cambria Math"/>
                        </a:rPr>
                        <m:t>(</m:t>
                      </m:r>
                      <m:r>
                        <a:rPr lang="en-US" sz="2200" i="1">
                          <a:solidFill>
                            <a:prstClr val="black"/>
                          </a:solidFill>
                          <a:latin typeface="Cambria Math"/>
                        </a:rPr>
                        <m:t>𝑥</m:t>
                      </m:r>
                      <m:r>
                        <a:rPr lang="en-US" sz="2200" i="1">
                          <a:solidFill>
                            <a:prstClr val="black"/>
                          </a:solidFill>
                          <a:latin typeface="Cambria Math"/>
                        </a:rPr>
                        <m:t>+3,</m:t>
                      </m:r>
                      <m:r>
                        <a:rPr lang="en-US" sz="2200" i="1">
                          <a:solidFill>
                            <a:prstClr val="black"/>
                          </a:solidFill>
                          <a:latin typeface="Cambria Math"/>
                        </a:rPr>
                        <m:t>𝑦</m:t>
                      </m:r>
                      <m:r>
                        <a:rPr lang="en-US" sz="2200" i="1">
                          <a:solidFill>
                            <a:prstClr val="black"/>
                          </a:solidFill>
                          <a:latin typeface="Cambria Math"/>
                        </a:rPr>
                        <m:t>−2)</m:t>
                      </m:r>
                    </m:oMath>
                  </m:oMathPara>
                </a14:m>
                <a:endParaRPr lang="en-US" sz="2200" dirty="0">
                  <a:solidFill>
                    <a:prstClr val="black"/>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4800600" y="2843842"/>
                <a:ext cx="2774830" cy="430887"/>
              </a:xfrm>
              <a:prstGeom prst="rect">
                <a:avLst/>
              </a:prstGeom>
              <a:blipFill rotWithShape="1">
                <a:blip r:embed="rId3"/>
                <a:stretch>
                  <a:fillRect t="-8571" b="-28571"/>
                </a:stretch>
              </a:blipFill>
            </p:spPr>
            <p:txBody>
              <a:bodyPr/>
              <a:lstStyle/>
              <a:p>
                <a:r>
                  <a:rPr lang="en-US">
                    <a:noFill/>
                  </a:rPr>
                  <a:t> </a:t>
                </a:r>
              </a:p>
            </p:txBody>
          </p:sp>
        </mc:Fallback>
      </mc:AlternateContent>
    </p:spTree>
    <p:extLst>
      <p:ext uri="{BB962C8B-B14F-4D97-AF65-F5344CB8AC3E}">
        <p14:creationId xmlns:p14="http://schemas.microsoft.com/office/powerpoint/2010/main" val="797585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762000"/>
          </a:xfrm>
        </p:spPr>
        <p:txBody>
          <a:bodyPr/>
          <a:lstStyle/>
          <a:p>
            <a:r>
              <a:rPr lang="en-US" dirty="0" smtClean="0"/>
              <a:t>Quiz Breakdown – 38 Questions</a:t>
            </a:r>
            <a:endParaRPr lang="en-US" dirty="0"/>
          </a:p>
        </p:txBody>
      </p:sp>
      <p:sp>
        <p:nvSpPr>
          <p:cNvPr id="3" name="Content Placeholder 2"/>
          <p:cNvSpPr>
            <a:spLocks noGrp="1"/>
          </p:cNvSpPr>
          <p:nvPr>
            <p:ph idx="1"/>
          </p:nvPr>
        </p:nvSpPr>
        <p:spPr>
          <a:xfrm>
            <a:off x="228600" y="1524000"/>
            <a:ext cx="8458200" cy="5050536"/>
          </a:xfrm>
        </p:spPr>
        <p:txBody>
          <a:bodyPr>
            <a:normAutofit/>
          </a:bodyPr>
          <a:lstStyle/>
          <a:p>
            <a:r>
              <a:rPr lang="en-US" dirty="0" smtClean="0"/>
              <a:t>Given a point, state its image under a given transformation – 9 Questions</a:t>
            </a:r>
          </a:p>
          <a:p>
            <a:pPr lvl="1"/>
            <a:r>
              <a:rPr lang="en-US" sz="2400" dirty="0" smtClean="0">
                <a:solidFill>
                  <a:schemeClr val="tx1"/>
                </a:solidFill>
              </a:rPr>
              <a:t>You will be asked to reflect a point under 3 different reflections</a:t>
            </a:r>
          </a:p>
          <a:p>
            <a:pPr lvl="1"/>
            <a:r>
              <a:rPr lang="en-US" sz="2400" dirty="0" smtClean="0">
                <a:solidFill>
                  <a:schemeClr val="tx1"/>
                </a:solidFill>
              </a:rPr>
              <a:t>You will be asked to rotate a point under 3 different rotations</a:t>
            </a:r>
          </a:p>
          <a:p>
            <a:pPr lvl="1"/>
            <a:r>
              <a:rPr lang="en-US" sz="2400" dirty="0" smtClean="0">
                <a:solidFill>
                  <a:schemeClr val="tx1"/>
                </a:solidFill>
              </a:rPr>
              <a:t>You will be asked to dilate a point under 3 different dilations</a:t>
            </a:r>
          </a:p>
        </p:txBody>
      </p:sp>
    </p:spTree>
    <p:extLst>
      <p:ext uri="{BB962C8B-B14F-4D97-AF65-F5344CB8AC3E}">
        <p14:creationId xmlns:p14="http://schemas.microsoft.com/office/powerpoint/2010/main" val="126731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normAutofit/>
          </a:bodyPr>
          <a:lstStyle/>
          <a:p>
            <a:r>
              <a:rPr lang="en-US" sz="3600" dirty="0" smtClean="0"/>
              <a:t>Practice Using the Rules</a:t>
            </a:r>
            <a:endParaRPr lang="en-US" sz="36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524000"/>
                <a:ext cx="8229600" cy="5050536"/>
              </a:xfrm>
            </p:spPr>
            <p:txBody>
              <a:bodyPr>
                <a:normAutofit/>
              </a:bodyPr>
              <a:lstStyle/>
              <a:p>
                <a:r>
                  <a:rPr lang="en-US" sz="2400" dirty="0" smtClean="0"/>
                  <a:t>Perform the identified transformation for the point         (-2,3).</a:t>
                </a:r>
              </a:p>
              <a:p>
                <a:pPr marL="109728" indent="0">
                  <a:buNone/>
                </a:pPr>
                <a:endParaRPr lang="en-US" sz="2400" dirty="0" smtClean="0"/>
              </a:p>
              <a:p>
                <a:pPr marL="624078" indent="-514350">
                  <a:buAutoNum type="arabicPeriod"/>
                </a:pPr>
                <a:r>
                  <a:rPr lang="en-US" dirty="0" smtClean="0"/>
                  <a:t>Reflect across </a:t>
                </a:r>
                <a14:m>
                  <m:oMath xmlns:m="http://schemas.openxmlformats.org/officeDocument/2006/math">
                    <m:r>
                      <a:rPr lang="en-US" b="0" i="1" smtClean="0">
                        <a:latin typeface="Cambria Math"/>
                      </a:rPr>
                      <m:t>𝑦</m:t>
                    </m:r>
                    <m:r>
                      <a:rPr lang="en-US" b="0" i="1" smtClean="0">
                        <a:latin typeface="Cambria Math"/>
                      </a:rPr>
                      <m:t>=</m:t>
                    </m:r>
                    <m:r>
                      <a:rPr lang="en-US" b="0" i="1" smtClean="0">
                        <a:latin typeface="Cambria Math"/>
                      </a:rPr>
                      <m:t>𝑥</m:t>
                    </m:r>
                    <m:r>
                      <a:rPr lang="en-US" b="0" i="0" smtClean="0">
                        <a:latin typeface="Cambria Math"/>
                      </a:rPr>
                      <m:t>:</m:t>
                    </m:r>
                  </m:oMath>
                </a14:m>
                <a:r>
                  <a:rPr lang="en-US" dirty="0" smtClean="0"/>
                  <a:t>	</a:t>
                </a:r>
              </a:p>
              <a:p>
                <a:pPr marL="624078" indent="-514350">
                  <a:buAutoNum type="arabicPeriod"/>
                </a:pPr>
                <a:endParaRPr lang="en-US" dirty="0"/>
              </a:p>
              <a:p>
                <a:pPr marL="624078" indent="-514350">
                  <a:buAutoNum type="arabicPeriod"/>
                </a:pPr>
                <a:r>
                  <a:rPr lang="en-US" dirty="0" smtClean="0"/>
                  <a:t>Half-Turn: </a:t>
                </a:r>
              </a:p>
              <a:p>
                <a:pPr marL="624078" indent="-514350">
                  <a:buAutoNum type="arabicPeriod"/>
                </a:pPr>
                <a:endParaRPr lang="en-US" dirty="0"/>
              </a:p>
              <a:p>
                <a:pPr marL="624078" indent="-514350">
                  <a:buAutoNum type="arabicPeriod"/>
                </a:pPr>
                <a14:m>
                  <m:oMath xmlns:m="http://schemas.openxmlformats.org/officeDocument/2006/math">
                    <m:r>
                      <a:rPr lang="en-US" b="0" i="1" smtClean="0">
                        <a:latin typeface="Cambria Math"/>
                      </a:rPr>
                      <m:t>𝑇</m:t>
                    </m:r>
                    <m:r>
                      <a:rPr lang="en-US" b="0" i="1" smtClean="0">
                        <a:latin typeface="Cambria Math"/>
                      </a:rPr>
                      <m:t>:(</m:t>
                    </m:r>
                    <m:r>
                      <a:rPr lang="en-US" b="0" i="1" smtClean="0">
                        <a:latin typeface="Cambria Math"/>
                      </a:rPr>
                      <m:t>𝑥</m:t>
                    </m:r>
                    <m:r>
                      <a:rPr lang="en-US" b="0" i="1" smtClean="0">
                        <a:latin typeface="Cambria Math"/>
                      </a:rPr>
                      <m:t>,</m:t>
                    </m:r>
                    <m:r>
                      <a:rPr lang="en-US" b="0" i="1" smtClean="0">
                        <a:latin typeface="Cambria Math"/>
                      </a:rPr>
                      <m:t>𝑦</m:t>
                    </m:r>
                    <m:r>
                      <a:rPr lang="en-US" b="0" i="1" smtClean="0">
                        <a:latin typeface="Cambria Math"/>
                      </a:rPr>
                      <m:t>)→(</m:t>
                    </m:r>
                    <m:r>
                      <a:rPr lang="en-US" b="0" i="1" smtClean="0">
                        <a:latin typeface="Cambria Math"/>
                        <a:ea typeface="Cambria Math"/>
                      </a:rPr>
                      <m:t>𝑥</m:t>
                    </m:r>
                    <m:r>
                      <a:rPr lang="en-US" b="0" i="1" smtClean="0">
                        <a:latin typeface="Cambria Math"/>
                        <a:ea typeface="Cambria Math"/>
                      </a:rPr>
                      <m:t>+6, </m:t>
                    </m:r>
                    <m:r>
                      <a:rPr lang="en-US" b="0" i="1" smtClean="0">
                        <a:latin typeface="Cambria Math"/>
                        <a:ea typeface="Cambria Math"/>
                      </a:rPr>
                      <m:t>𝑦</m:t>
                    </m:r>
                    <m:r>
                      <a:rPr lang="en-US" b="0" i="1" smtClean="0">
                        <a:latin typeface="Cambria Math"/>
                        <a:ea typeface="Cambria Math"/>
                      </a:rPr>
                      <m:t>−2)</m:t>
                    </m:r>
                  </m:oMath>
                </a14:m>
                <a:r>
                  <a:rPr lang="en-US" dirty="0" smtClean="0"/>
                  <a:t>:</a:t>
                </a:r>
              </a:p>
              <a:p>
                <a:pPr marL="624078" indent="-514350">
                  <a:buAutoNum type="arabicPeriod"/>
                </a:pPr>
                <a:endParaRPr lang="en-US" dirty="0"/>
              </a:p>
              <a:p>
                <a:pPr marL="624078" indent="-514350">
                  <a:buAutoNum type="arabicPeriod"/>
                </a:pPr>
                <a:r>
                  <a:rPr lang="en-US" dirty="0" smtClean="0"/>
                  <a:t> </a:t>
                </a:r>
                <a14:m>
                  <m:oMath xmlns:m="http://schemas.openxmlformats.org/officeDocument/2006/math">
                    <m:r>
                      <a:rPr lang="en-US" b="0" i="1" smtClean="0">
                        <a:latin typeface="Cambria Math"/>
                      </a:rPr>
                      <m:t>90</m:t>
                    </m:r>
                    <m:r>
                      <a:rPr lang="en-US" b="0" i="1" smtClean="0">
                        <a:latin typeface="Cambria Math"/>
                        <a:ea typeface="Cambria Math"/>
                      </a:rPr>
                      <m:t>°</m:t>
                    </m:r>
                  </m:oMath>
                </a14:m>
                <a:r>
                  <a:rPr lang="en-US" dirty="0" smtClean="0"/>
                  <a:t> rotation:    </a:t>
                </a:r>
              </a:p>
              <a:p>
                <a:pPr marL="624078" indent="-514350">
                  <a:buAutoNum type="arabicPeriod"/>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524000"/>
                <a:ext cx="8229600" cy="5050536"/>
              </a:xfrm>
              <a:blipFill rotWithShape="1">
                <a:blip r:embed="rId2"/>
                <a:stretch>
                  <a:fillRect t="-965" b="-1327"/>
                </a:stretch>
              </a:blipFill>
            </p:spPr>
            <p:txBody>
              <a:bodyPr/>
              <a:lstStyle/>
              <a:p>
                <a:r>
                  <a:rPr lang="en-US">
                    <a:noFill/>
                  </a:rPr>
                  <a:t> </a:t>
                </a:r>
              </a:p>
            </p:txBody>
          </p:sp>
        </mc:Fallback>
      </mc:AlternateContent>
      <p:sp>
        <p:nvSpPr>
          <p:cNvPr id="4" name="TextBox 3"/>
          <p:cNvSpPr txBox="1"/>
          <p:nvPr/>
        </p:nvSpPr>
        <p:spPr>
          <a:xfrm>
            <a:off x="5181600" y="2743200"/>
            <a:ext cx="1752600" cy="461665"/>
          </a:xfrm>
          <a:prstGeom prst="rect">
            <a:avLst/>
          </a:prstGeom>
          <a:noFill/>
        </p:spPr>
        <p:txBody>
          <a:bodyPr wrap="square" rtlCol="0">
            <a:spAutoFit/>
          </a:bodyPr>
          <a:lstStyle/>
          <a:p>
            <a:r>
              <a:rPr lang="en-US" sz="2400" dirty="0">
                <a:solidFill>
                  <a:prstClr val="black"/>
                </a:solidFill>
              </a:rPr>
              <a:t>(3,-2)</a:t>
            </a:r>
            <a:endParaRPr lang="en-US" sz="2400" dirty="0">
              <a:solidFill>
                <a:prstClr val="black"/>
              </a:solidFill>
            </a:endParaRPr>
          </a:p>
        </p:txBody>
      </p:sp>
      <p:sp>
        <p:nvSpPr>
          <p:cNvPr id="5" name="TextBox 4"/>
          <p:cNvSpPr txBox="1"/>
          <p:nvPr/>
        </p:nvSpPr>
        <p:spPr>
          <a:xfrm>
            <a:off x="5181600" y="3729335"/>
            <a:ext cx="1752600" cy="461665"/>
          </a:xfrm>
          <a:prstGeom prst="rect">
            <a:avLst/>
          </a:prstGeom>
          <a:noFill/>
        </p:spPr>
        <p:txBody>
          <a:bodyPr wrap="square" rtlCol="0">
            <a:spAutoFit/>
          </a:bodyPr>
          <a:lstStyle/>
          <a:p>
            <a:r>
              <a:rPr lang="en-US" sz="2400" dirty="0">
                <a:solidFill>
                  <a:prstClr val="black"/>
                </a:solidFill>
              </a:rPr>
              <a:t>(2,-</a:t>
            </a:r>
            <a:r>
              <a:rPr lang="en-US" sz="2400" dirty="0">
                <a:solidFill>
                  <a:prstClr val="black"/>
                </a:solidFill>
              </a:rPr>
              <a:t>3</a:t>
            </a:r>
            <a:r>
              <a:rPr lang="en-US" sz="2400" dirty="0">
                <a:solidFill>
                  <a:prstClr val="black"/>
                </a:solidFill>
              </a:rPr>
              <a:t>)</a:t>
            </a:r>
            <a:endParaRPr lang="en-US" sz="2400" dirty="0">
              <a:solidFill>
                <a:prstClr val="black"/>
              </a:solidFill>
            </a:endParaRPr>
          </a:p>
        </p:txBody>
      </p:sp>
      <p:sp>
        <p:nvSpPr>
          <p:cNvPr id="6" name="TextBox 5"/>
          <p:cNvSpPr txBox="1"/>
          <p:nvPr/>
        </p:nvSpPr>
        <p:spPr>
          <a:xfrm>
            <a:off x="5275053" y="4577751"/>
            <a:ext cx="1752600" cy="461665"/>
          </a:xfrm>
          <a:prstGeom prst="rect">
            <a:avLst/>
          </a:prstGeom>
          <a:noFill/>
        </p:spPr>
        <p:txBody>
          <a:bodyPr wrap="square" rtlCol="0">
            <a:spAutoFit/>
          </a:bodyPr>
          <a:lstStyle/>
          <a:p>
            <a:r>
              <a:rPr lang="en-US" sz="2400" dirty="0">
                <a:solidFill>
                  <a:prstClr val="black"/>
                </a:solidFill>
              </a:rPr>
              <a:t>(4,1)</a:t>
            </a:r>
            <a:endParaRPr lang="en-US" sz="2400" dirty="0">
              <a:solidFill>
                <a:prstClr val="black"/>
              </a:solidFill>
            </a:endParaRPr>
          </a:p>
        </p:txBody>
      </p:sp>
      <p:sp>
        <p:nvSpPr>
          <p:cNvPr id="7" name="TextBox 6"/>
          <p:cNvSpPr txBox="1"/>
          <p:nvPr/>
        </p:nvSpPr>
        <p:spPr>
          <a:xfrm>
            <a:off x="5164347" y="5486400"/>
            <a:ext cx="1752600" cy="461665"/>
          </a:xfrm>
          <a:prstGeom prst="rect">
            <a:avLst/>
          </a:prstGeom>
          <a:noFill/>
        </p:spPr>
        <p:txBody>
          <a:bodyPr wrap="square" rtlCol="0">
            <a:spAutoFit/>
          </a:bodyPr>
          <a:lstStyle/>
          <a:p>
            <a:r>
              <a:rPr lang="en-US" sz="2400" dirty="0">
                <a:solidFill>
                  <a:prstClr val="black"/>
                </a:solidFill>
              </a:rPr>
              <a:t>(-3,-2)</a:t>
            </a:r>
            <a:endParaRPr lang="en-US" sz="2400" dirty="0">
              <a:solidFill>
                <a:prstClr val="black"/>
              </a:solidFill>
            </a:endParaRPr>
          </a:p>
        </p:txBody>
      </p:sp>
    </p:spTree>
    <p:extLst>
      <p:ext uri="{BB962C8B-B14F-4D97-AF65-F5344CB8AC3E}">
        <p14:creationId xmlns:p14="http://schemas.microsoft.com/office/powerpoint/2010/main" val="276188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1_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2_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3_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5.xml><?xml version="1.0" encoding="utf-8"?>
<a:theme xmlns:a="http://schemas.openxmlformats.org/drawingml/2006/main" name="4_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6.xml><?xml version="1.0" encoding="utf-8"?>
<a:theme xmlns:a="http://schemas.openxmlformats.org/drawingml/2006/main" name="5_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673</Words>
  <Application>Microsoft Office PowerPoint</Application>
  <PresentationFormat>On-screen Show (4:3)</PresentationFormat>
  <Paragraphs>67</Paragraphs>
  <Slides>13</Slides>
  <Notes>0</Notes>
  <HiddenSlides>0</HiddenSlides>
  <MMClips>0</MMClips>
  <ScaleCrop>false</ScaleCrop>
  <HeadingPairs>
    <vt:vector size="4" baseType="variant">
      <vt:variant>
        <vt:lpstr>Theme</vt:lpstr>
      </vt:variant>
      <vt:variant>
        <vt:i4>6</vt:i4>
      </vt:variant>
      <vt:variant>
        <vt:lpstr>Slide Titles</vt:lpstr>
      </vt:variant>
      <vt:variant>
        <vt:i4>13</vt:i4>
      </vt:variant>
    </vt:vector>
  </HeadingPairs>
  <TitlesOfParts>
    <vt:vector size="19" baseType="lpstr">
      <vt:lpstr>Urban</vt:lpstr>
      <vt:lpstr>1_Urban</vt:lpstr>
      <vt:lpstr>2_Urban</vt:lpstr>
      <vt:lpstr>3_Urban</vt:lpstr>
      <vt:lpstr>4_Urban</vt:lpstr>
      <vt:lpstr>5_Urban</vt:lpstr>
      <vt:lpstr>Geometry Unit 1: Transformations</vt:lpstr>
      <vt:lpstr>Quiz Breakdown – 38 Questions</vt:lpstr>
      <vt:lpstr>Identify Transformations by Image.</vt:lpstr>
      <vt:lpstr>Quiz Breakdown – 38 Questions</vt:lpstr>
      <vt:lpstr>Explain Transformations in Words</vt:lpstr>
      <vt:lpstr>Quiz Breakdown – 38 Questions</vt:lpstr>
      <vt:lpstr>                       Translation:  From Pre-Image to Image, and Vice versa</vt:lpstr>
      <vt:lpstr>Quiz Breakdown – 38 Questions</vt:lpstr>
      <vt:lpstr>Practice Using the Rules</vt:lpstr>
      <vt:lpstr>Quiz Breakdown – 38 Questions</vt:lpstr>
      <vt:lpstr>Quiz Breakdown – 38 Questions</vt:lpstr>
      <vt:lpstr>Using a given shape, graph its image under the given transformation.</vt:lpstr>
      <vt:lpstr>Using a given shape, graph its image under the given transformation.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Geometry Unit 1: Transformations</dc:title>
  <dc:creator>David Leon</dc:creator>
  <cp:lastModifiedBy>David Leon</cp:lastModifiedBy>
  <cp:revision>7</cp:revision>
  <dcterms:created xsi:type="dcterms:W3CDTF">2015-09-14T04:11:03Z</dcterms:created>
  <dcterms:modified xsi:type="dcterms:W3CDTF">2015-09-14T04:50:49Z</dcterms:modified>
</cp:coreProperties>
</file>