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186E316-66E5-4713-9CAD-A59FA1FBE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0CFB-9706-4A0A-BFAC-86EE49B7C51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316-66E5-4713-9CAD-A59FA1FBE65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B8A0CFB-9706-4A0A-BFAC-86EE49B7C51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186E316-66E5-4713-9CAD-A59FA1FBE65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learningmedia.org/resource/muen-math-g-translation/transl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1676400"/>
            <a:ext cx="4953000" cy="1524000"/>
          </a:xfrm>
        </p:spPr>
        <p:txBody>
          <a:bodyPr/>
          <a:lstStyle/>
          <a:p>
            <a:r>
              <a:rPr lang="en-US" dirty="0" smtClean="0"/>
              <a:t>Geometry: Unit 1: Transformations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203574"/>
            <a:ext cx="4800600" cy="18256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Translations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348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page </a:t>
            </a:r>
            <a:r>
              <a:rPr lang="en-US" dirty="0" smtClean="0"/>
              <a:t>585 of </a:t>
            </a:r>
            <a:r>
              <a:rPr lang="en-US" dirty="0"/>
              <a:t>your textbook. </a:t>
            </a:r>
          </a:p>
          <a:p>
            <a:endParaRPr lang="en-US" dirty="0"/>
          </a:p>
          <a:p>
            <a:r>
              <a:rPr lang="en-US" dirty="0"/>
              <a:t>Work through problems </a:t>
            </a:r>
            <a:r>
              <a:rPr lang="en-US" dirty="0" smtClean="0"/>
              <a:t>1-7 </a:t>
            </a:r>
            <a:r>
              <a:rPr lang="en-US" dirty="0"/>
              <a:t>of the “Classroom Exercises” section with your group.</a:t>
            </a:r>
          </a:p>
          <a:p>
            <a:endParaRPr lang="en-US" dirty="0"/>
          </a:p>
          <a:p>
            <a:r>
              <a:rPr lang="en-US" dirty="0"/>
              <a:t>When you are done, explain in your own words what </a:t>
            </a:r>
            <a:r>
              <a:rPr lang="en-US" dirty="0" smtClean="0"/>
              <a:t>a translation does </a:t>
            </a:r>
            <a:r>
              <a:rPr lang="en-US" dirty="0"/>
              <a:t>to a point. Be brief, but not lazy (i.e. Don’t say “It </a:t>
            </a:r>
            <a:r>
              <a:rPr lang="en-US" dirty="0" smtClean="0"/>
              <a:t>moves it</a:t>
            </a:r>
            <a:r>
              <a:rPr lang="en-US" dirty="0"/>
              <a:t>”).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7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038599"/>
          </a:xfrm>
        </p:spPr>
        <p:txBody>
          <a:bodyPr/>
          <a:lstStyle/>
          <a:p>
            <a:r>
              <a:rPr lang="en-US" dirty="0" smtClean="0"/>
              <a:t>Watch the following video:</a:t>
            </a:r>
          </a:p>
          <a:p>
            <a:endParaRPr lang="en-US" dirty="0" smtClean="0"/>
          </a:p>
          <a:p>
            <a:pPr marL="68580" indent="0">
              <a:buNone/>
            </a:pPr>
            <a:r>
              <a:rPr lang="en-US">
                <a:hlinkClick r:id="rId2"/>
              </a:rPr>
              <a:t>http://</a:t>
            </a:r>
            <a:r>
              <a:rPr lang="en-US">
                <a:hlinkClick r:id="rId2"/>
              </a:rPr>
              <a:t>www.pbslearningmedia.org/resource/muen-math-g-translation/translation</a:t>
            </a:r>
            <a:r>
              <a:rPr lang="en-US" smtClean="0">
                <a:hlinkClick r:id="rId2"/>
              </a:rPr>
              <a:t>/</a:t>
            </a:r>
            <a:endParaRPr lang="en-US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6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59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b="1" u="sng" dirty="0"/>
              <a:t>Objective</a:t>
            </a:r>
            <a:r>
              <a:rPr lang="en-US" sz="2400" dirty="0"/>
              <a:t>: Students will be able to do the following, regarding geometric transformations.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Write Transformations Symbolically and justify their choice.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Explain the movement of points for a given transformation.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Draw an image under each transformation.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60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Isometry: A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19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An Isometric Transformation has the following properties are preserved: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Distance (All lengths stay the same)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Angle measure (All angles stay the same)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Parallelism (All lines that are parallel stay parallel)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Collinearity (All points on a line remain on a line)</a:t>
            </a:r>
          </a:p>
          <a:p>
            <a:endParaRPr lang="en-US" dirty="0"/>
          </a:p>
          <a:p>
            <a:r>
              <a:rPr lang="en-US" dirty="0"/>
              <a:t>In short, the transformed figure (</a:t>
            </a:r>
            <a:r>
              <a:rPr lang="en-US" b="1" dirty="0"/>
              <a:t>Image</a:t>
            </a:r>
            <a:r>
              <a:rPr lang="en-US" dirty="0"/>
              <a:t>) is the same shape and size as the original figure </a:t>
            </a:r>
            <a:r>
              <a:rPr lang="en-US" b="1" dirty="0"/>
              <a:t>(Pre-Image</a:t>
            </a:r>
            <a:r>
              <a:rPr lang="en-US" dirty="0"/>
              <a:t>)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6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399"/>
          </a:xfrm>
        </p:spPr>
        <p:txBody>
          <a:bodyPr/>
          <a:lstStyle/>
          <a:p>
            <a:r>
              <a:rPr lang="en-US" dirty="0" smtClean="0"/>
              <a:t>A transformation that glides all points of the plane the same distance in the same direction is called a </a:t>
            </a:r>
            <a:r>
              <a:rPr lang="en-US" b="1" dirty="0" smtClean="0"/>
              <a:t>translation.</a:t>
            </a:r>
          </a:p>
          <a:p>
            <a:endParaRPr lang="en-US" b="1" dirty="0"/>
          </a:p>
          <a:p>
            <a:r>
              <a:rPr lang="en-US" dirty="0"/>
              <a:t>When working on the coordinate plane, a vector is used to describe the fixed distance and the given direction often denoted by </a:t>
            </a:r>
            <a:r>
              <a:rPr lang="en-US" b="1" dirty="0"/>
              <a:t>&lt;x,y&gt;.</a:t>
            </a:r>
            <a:r>
              <a:rPr lang="en-US" dirty="0"/>
              <a:t>  The x value describes the effect on the x coordinates (right or left) and the y value </a:t>
            </a:r>
            <a:r>
              <a:rPr lang="en-US" dirty="0" smtClean="0"/>
              <a:t>describes the effect on the y coordinates (up or down).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0"/>
            <a:ext cx="438150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4157662"/>
            <a:ext cx="24288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21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a translation maps </a:t>
                </a:r>
                <a:r>
                  <a:rPr lang="en-US" i="1" dirty="0" smtClean="0"/>
                  <a:t>A </a:t>
                </a:r>
                <a:r>
                  <a:rPr lang="en-US" dirty="0" smtClean="0"/>
                  <a:t>to </a:t>
                </a:r>
                <a:r>
                  <a:rPr lang="en-US" i="1" dirty="0" smtClean="0"/>
                  <a:t>A’, B </a:t>
                </a:r>
                <a:r>
                  <a:rPr lang="en-US" dirty="0" smtClean="0"/>
                  <a:t>to </a:t>
                </a:r>
                <a:r>
                  <a:rPr lang="en-US" i="1" dirty="0" smtClean="0"/>
                  <a:t>B’, </a:t>
                </a:r>
                <a:r>
                  <a:rPr lang="en-US" dirty="0" smtClean="0"/>
                  <a:t>and </a:t>
                </a:r>
                <a:r>
                  <a:rPr lang="en-US" i="1" dirty="0" smtClean="0"/>
                  <a:t>C </a:t>
                </a:r>
                <a:r>
                  <a:rPr lang="en-US" dirty="0" smtClean="0"/>
                  <a:t>to </a:t>
                </a:r>
                <a:r>
                  <a:rPr lang="en-US" i="1" dirty="0" smtClean="0"/>
                  <a:t>C’</a:t>
                </a:r>
                <a:r>
                  <a:rPr lang="en-US" dirty="0" smtClean="0"/>
                  <a:t>, Points A, B, and C glide along parallel or collinear segments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𝐶𝐶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06" t="-817" r="-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7999"/>
            <a:ext cx="5334000" cy="164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803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24132" y="1066800"/>
                <a:ext cx="8229600" cy="990599"/>
              </a:xfrm>
              <a:prstGeom prst="rect">
                <a:avLst/>
              </a:prstGeom>
            </p:spPr>
            <p:txBody>
              <a:bodyPr/>
              <a:lstStyle>
                <a:lvl1pPr marL="34290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20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74320" algn="l" defTabSz="914400" rtl="0" eaLnBrk="1" latinLnBrk="0" hangingPunct="1">
                  <a:lnSpc>
                    <a:spcPct val="10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Font typeface="Wingdings 3" pitchFamily="18" charset="2"/>
                  <a:buChar char="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8580" indent="0">
                  <a:buNone/>
                </a:pPr>
                <a:r>
                  <a:rPr lang="en-US" sz="2400" dirty="0" smtClean="0"/>
                  <a:t>Given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sz="2400" dirty="0" smtClean="0"/>
                  <a:t> with </a:t>
                </a:r>
                <a:r>
                  <a:rPr lang="en-US" sz="2400" i="1" dirty="0" smtClean="0"/>
                  <a:t>A(-1,1), B(2,4), C(4,1)</a:t>
                </a:r>
                <a:r>
                  <a:rPr lang="en-US" sz="2400" dirty="0" smtClean="0"/>
                  <a:t>, </a:t>
                </a:r>
                <a:r>
                  <a:rPr lang="en-US" sz="2400" b="1" dirty="0" smtClean="0"/>
                  <a:t>translate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𝑨𝑩𝑪</m:t>
                    </m:r>
                  </m:oMath>
                </a14:m>
                <a:r>
                  <a:rPr lang="en-US" sz="2400" i="1" dirty="0" smtClean="0"/>
                  <a:t> </a:t>
                </a:r>
                <a:r>
                  <a:rPr lang="en-US" sz="2400" dirty="0" smtClean="0"/>
                  <a:t>left 4 units and up 1 unit. </a:t>
                </a:r>
                <a:endParaRPr lang="en-US" sz="2400" b="1" dirty="0" smtClean="0"/>
              </a:p>
              <a:p>
                <a:pPr marL="68580" indent="0">
                  <a:buNone/>
                </a:pPr>
                <a:endParaRPr lang="en-US" i="1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32" y="1066800"/>
                <a:ext cx="8229600" cy="990599"/>
              </a:xfrm>
              <a:prstGeom prst="rect">
                <a:avLst/>
              </a:prstGeom>
              <a:blipFill rotWithShape="1">
                <a:blip r:embed="rId2"/>
                <a:stretch>
                  <a:fillRect l="-370" t="-4938" b="-34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63128" y="2743200"/>
            <a:ext cx="1929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Pre-Image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15178" y="2701904"/>
            <a:ext cx="132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Image</a:t>
            </a:r>
            <a:endParaRPr lang="en-US" sz="28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18120"/>
            <a:ext cx="4049241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25124"/>
            <a:ext cx="4123476" cy="3642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656796" y="2057399"/>
                <a:ext cx="3635482" cy="490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Notation: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&lt;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−4,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+1&gt;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796" y="2057399"/>
                <a:ext cx="3635482" cy="490840"/>
              </a:xfrm>
              <a:prstGeom prst="rect">
                <a:avLst/>
              </a:prstGeom>
              <a:blipFill rotWithShape="1">
                <a:blip r:embed="rId5"/>
                <a:stretch>
                  <a:fillRect l="-2685" t="-8642" r="-4027" b="-20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12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Example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33400" y="1524000"/>
                <a:ext cx="79248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Given the pre-image ∆</a:t>
                </a:r>
                <a:r>
                  <a:rPr lang="en-US" sz="2400" dirty="0"/>
                  <a:t>𝐴𝐵𝐶 with A(-1,1), B(2,4), C(4,1),  </a:t>
                </a:r>
                <a:r>
                  <a:rPr lang="en-US" sz="2400" dirty="0" smtClean="0"/>
                  <a:t>along with it image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′</m:t>
                    </m:r>
                  </m:oMath>
                </a14:m>
                <a:r>
                  <a:rPr lang="en-US" sz="2400" dirty="0" smtClean="0"/>
                  <a:t> with the points on the graph, the translation by filling in the notation.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524000"/>
                <a:ext cx="79248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231" t="-4569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45706" y="2841179"/>
                <a:ext cx="3709221" cy="490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Notation: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&lt;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−__,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+__&gt;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706" y="2841179"/>
                <a:ext cx="3709221" cy="490840"/>
              </a:xfrm>
              <a:prstGeom prst="rect">
                <a:avLst/>
              </a:prstGeom>
              <a:blipFill rotWithShape="1">
                <a:blip r:embed="rId3"/>
                <a:stretch>
                  <a:fillRect l="-2632" t="-9877" r="-3947" b="-20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594745" y="2772463"/>
            <a:ext cx="132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Image</a:t>
            </a:r>
            <a:endParaRPr lang="en-US" sz="2800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95683"/>
            <a:ext cx="3450299" cy="3356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6437628" y="3526153"/>
            <a:ext cx="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32385" y="5123870"/>
                <a:ext cx="3635482" cy="490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Notation: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&lt;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+1,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−4&gt;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385" y="5123870"/>
                <a:ext cx="3635482" cy="490840"/>
              </a:xfrm>
              <a:prstGeom prst="rect">
                <a:avLst/>
              </a:prstGeom>
              <a:blipFill rotWithShape="1">
                <a:blip r:embed="rId5"/>
                <a:stretch>
                  <a:fillRect l="-2685" t="-10000" r="-4027" b="-2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83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Translation: </a:t>
            </a:r>
            <a:br>
              <a:rPr lang="en-US" dirty="0" smtClean="0"/>
            </a:br>
            <a:r>
              <a:rPr lang="en-US" dirty="0" smtClean="0"/>
              <a:t>From Pre-Image to Image, and Vice versa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0"/>
                <a:ext cx="8001000" cy="4724399"/>
              </a:xfrm>
            </p:spPr>
            <p:txBody>
              <a:bodyPr/>
              <a:lstStyle/>
              <a:p>
                <a:r>
                  <a:rPr lang="en-US" dirty="0" smtClean="0"/>
                  <a:t>Given the translation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:(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)→(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+4,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+2)</m:t>
                    </m:r>
                  </m:oMath>
                </a14:m>
                <a:r>
                  <a:rPr lang="en-US" dirty="0" smtClean="0"/>
                  <a:t>, give the Image if a Pre-image is given, or a pre-image if the image is given.  </a:t>
                </a:r>
              </a:p>
              <a:p>
                <a:pPr marL="68580" indent="0">
                  <a:buNone/>
                </a:pPr>
                <a:endParaRPr lang="en-US" dirty="0" smtClean="0"/>
              </a:p>
              <a:p>
                <a:pPr>
                  <a:spcAft>
                    <a:spcPts val="1200"/>
                  </a:spcAft>
                </a:pPr>
                <a:r>
                  <a:rPr lang="en-US" dirty="0" smtClean="0"/>
                  <a:t>Given – Pre-Image: (-4,-4)                             Image: (___,___)</a:t>
                </a:r>
              </a:p>
              <a:p>
                <a:pPr marL="68580" indent="0">
                  <a:spcAft>
                    <a:spcPts val="1200"/>
                  </a:spcAft>
                  <a:buNone/>
                </a:pPr>
                <a:endParaRPr lang="en-US" dirty="0"/>
              </a:p>
              <a:p>
                <a:pPr>
                  <a:spcAft>
                    <a:spcPts val="1200"/>
                  </a:spcAft>
                </a:pPr>
                <a:r>
                  <a:rPr lang="en-US" dirty="0" smtClean="0"/>
                  <a:t>Given – Image: (6,0)                                      Pre-Image: (___,___)</a:t>
                </a:r>
              </a:p>
              <a:p>
                <a:pPr>
                  <a:spcAft>
                    <a:spcPts val="1200"/>
                  </a:spcAft>
                </a:pPr>
                <a:endParaRPr lang="en-US" dirty="0"/>
              </a:p>
              <a:p>
                <a:pPr>
                  <a:spcAft>
                    <a:spcPts val="1200"/>
                  </a:spcAft>
                </a:pPr>
                <a:r>
                  <a:rPr lang="en-US" dirty="0" smtClean="0"/>
                  <a:t>Given – Image: (0,5)                                      Pre-Image: (___,___)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0"/>
                <a:ext cx="8001000" cy="4724399"/>
              </a:xfrm>
              <a:blipFill rotWithShape="1">
                <a:blip r:embed="rId2"/>
                <a:stretch>
                  <a:fillRect l="-1066" t="-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3733800" y="30480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48000" y="41910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44406" y="52578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48400" y="3343071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(0,-2)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4419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(2,-2)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55581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(-4,3)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497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385</TotalTime>
  <Words>511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 Pop</vt:lpstr>
      <vt:lpstr>Geometry: Unit 1: Transformations</vt:lpstr>
      <vt:lpstr>WARMUP</vt:lpstr>
      <vt:lpstr>tRANSLATIONS</vt:lpstr>
      <vt:lpstr>Isometry: A Reminder</vt:lpstr>
      <vt:lpstr>Translations</vt:lpstr>
      <vt:lpstr>Translations</vt:lpstr>
      <vt:lpstr>Translation Example</vt:lpstr>
      <vt:lpstr>Translation Example 2</vt:lpstr>
      <vt:lpstr>Translation:  From Pre-Image to Image, and Vice versa</vt:lpstr>
      <vt:lpstr>Classroom Activity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Geometry: Unit 1: Transformations</dc:title>
  <dc:creator>David Leon</dc:creator>
  <cp:lastModifiedBy>David Leon</cp:lastModifiedBy>
  <cp:revision>15</cp:revision>
  <dcterms:created xsi:type="dcterms:W3CDTF">2015-08-27T23:48:35Z</dcterms:created>
  <dcterms:modified xsi:type="dcterms:W3CDTF">2015-09-02T02:39:30Z</dcterms:modified>
</cp:coreProperties>
</file>