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DDBEA72-6CCC-4C31-9437-0BBF6D20A51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5DB443A-F23A-4A6C-99C5-4A03E78112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543800" cy="1066800"/>
          </a:xfrm>
        </p:spPr>
        <p:txBody>
          <a:bodyPr/>
          <a:lstStyle/>
          <a:p>
            <a:r>
              <a:rPr lang="en-US" sz="5400" dirty="0" smtClean="0"/>
              <a:t>Geometry – Unit 2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685800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Test Review/Breakdown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638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781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By Notation – 4 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84849" y="1447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will be given the notation of an object (Line, Ray, Segment, etc.). All you have to do is identify what type of object is being described.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4849" y="3048000"/>
                <a:ext cx="7543800" cy="2755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Object						Answer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⃡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b="0" i="1" smtClean="0">
                          <a:latin typeface="Cambria Math"/>
                        </a:rPr>
                        <m:t>𝐴𝐵𝐶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AB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b="0" i="1" smtClean="0">
                          <a:latin typeface="Cambria Math"/>
                        </a:rPr>
                        <m:t>𝐴𝐵𝐶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849" y="3048000"/>
                <a:ext cx="7543800" cy="2755626"/>
              </a:xfrm>
              <a:prstGeom prst="rect">
                <a:avLst/>
              </a:prstGeom>
              <a:blipFill rotWithShape="1">
                <a:blip r:embed="rId2"/>
                <a:stretch>
                  <a:fillRect l="-1293" t="-1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477000" y="3505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034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Angle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46437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Segment Length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5177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Angle Measure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000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02" y="1457864"/>
            <a:ext cx="3665198" cy="374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Using A Diagram (First Set) – 7 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84849" y="1447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will be given a Diagram, along with a word bank. Use the words given to fill in statements regarding the diagram.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61349" y="2590799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Non-Coplanar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429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contains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41865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Coplanar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590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1.) A, O, H, and P are ____________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4400" y="3352800"/>
                <a:ext cx="5715000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2.) Plane M ________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𝑋𝑌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2800"/>
                <a:ext cx="5715000" cy="506421"/>
              </a:xfrm>
              <a:prstGeom prst="rect">
                <a:avLst/>
              </a:prstGeom>
              <a:blipFill rotWithShape="1">
                <a:blip r:embed="rId3"/>
                <a:stretch>
                  <a:fillRect l="-1599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61204" y="4191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3.) H, O, and B, are  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5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133600"/>
            <a:ext cx="365760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0"/>
            <a:ext cx="8071448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Using A Diagram (Second Set) – 5 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84849" y="1447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will be given a second Diagram. You will have to identify and write correct terms based off of the diagram.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" y="2514600"/>
            <a:ext cx="52197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omic Sans MS" pitchFamily="66" charset="0"/>
              </a:rPr>
              <a:t>1.)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omic Sans MS"/>
                <a:ea typeface="Times New Roman"/>
                <a:cs typeface="Times New Roman"/>
              </a:rPr>
              <a:t>Points </a:t>
            </a:r>
            <a:r>
              <a:rPr lang="en-US" sz="2000" dirty="0">
                <a:latin typeface="Comic Sans MS"/>
                <a:ea typeface="Times New Roman"/>
                <a:cs typeface="Times New Roman"/>
              </a:rPr>
              <a:t>E, G, F and ______ are coplanar. 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  <a:p>
            <a:pPr marL="228600" marR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710055" algn="l"/>
              </a:tabLst>
            </a:pPr>
            <a:r>
              <a:rPr lang="en-US" sz="2000" dirty="0">
                <a:effectLst/>
                <a:latin typeface="Comic Sans MS"/>
                <a:ea typeface="Times New Roman"/>
                <a:cs typeface="Times New Roman"/>
              </a:rPr>
              <a:t>		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  <a:p>
            <a:pPr marL="228600" marR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omic Sans MS"/>
                <a:ea typeface="Times New Roman"/>
                <a:cs typeface="Times New Roman"/>
              </a:rPr>
              <a:t>2.)</a:t>
            </a:r>
            <a:r>
              <a:rPr lang="en-US" sz="2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000" dirty="0">
                <a:effectLst/>
                <a:latin typeface="Comic Sans MS"/>
                <a:ea typeface="Times New Roman"/>
                <a:cs typeface="Times New Roman"/>
              </a:rPr>
              <a:t>Name two lines that intersect at point H.  ______  </a:t>
            </a:r>
            <a:r>
              <a:rPr lang="en-US" sz="2000" dirty="0" smtClean="0">
                <a:effectLst/>
                <a:latin typeface="Comic Sans MS"/>
                <a:ea typeface="Times New Roman"/>
                <a:cs typeface="Times New Roman"/>
              </a:rPr>
              <a:t>______.</a:t>
            </a:r>
          </a:p>
          <a:p>
            <a:pPr marL="228600" marR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omic Sans MS"/>
              <a:ea typeface="Calibri"/>
              <a:cs typeface="Times New Roman"/>
            </a:endParaRPr>
          </a:p>
          <a:p>
            <a:pPr marL="228600" marR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omic Sans MS"/>
                <a:ea typeface="Calibri"/>
                <a:cs typeface="Times New Roman"/>
              </a:rPr>
              <a:t>3.) </a:t>
            </a:r>
            <a:r>
              <a:rPr lang="en-US" sz="2000" dirty="0">
                <a:latin typeface="Comic Sans MS"/>
                <a:ea typeface="Times New Roman"/>
                <a:cs typeface="Times New Roman"/>
              </a:rPr>
              <a:t>Name a plane that does not intersect with plane DEFH.  </a:t>
            </a:r>
            <a:r>
              <a:rPr lang="en-US" sz="2000" dirty="0" smtClean="0">
                <a:latin typeface="Comic Sans MS"/>
                <a:ea typeface="Times New Roman"/>
                <a:cs typeface="Times New Roman"/>
              </a:rPr>
              <a:t>___________.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  <a:p>
            <a:pPr marL="228600" marR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omic Sans MS"/>
                <a:ea typeface="Times New Roman"/>
                <a:cs typeface="Times New Roman"/>
              </a:rPr>
              <a:t> 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4000" y="3881735"/>
                <a:ext cx="457200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⃡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𝐷𝐻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881735"/>
                <a:ext cx="457200" cy="506421"/>
              </a:xfrm>
              <a:prstGeom prst="rect">
                <a:avLst/>
              </a:prstGeom>
              <a:blipFill rotWithShape="1">
                <a:blip r:embed="rId3"/>
                <a:stretch>
                  <a:fillRect r="-74667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90800" y="3886200"/>
                <a:ext cx="457200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⃡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𝐵𝐻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886200"/>
                <a:ext cx="457200" cy="506421"/>
              </a:xfrm>
              <a:prstGeom prst="rect">
                <a:avLst/>
              </a:prstGeom>
              <a:blipFill rotWithShape="1">
                <a:blip r:embed="rId4"/>
                <a:stretch>
                  <a:fillRect r="-72000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352800" y="5257800"/>
            <a:ext cx="1175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ABCG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5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51" y="457200"/>
            <a:ext cx="8071448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Using A Diagram (Third Set) – 5 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1110328"/>
            <a:ext cx="7854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You will be given a third Diagram, along with a word bank. You will fill in statements using the words in the word bank.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5545" y="3895219"/>
                <a:ext cx="6816665" cy="2354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200" dirty="0">
                    <a:solidFill>
                      <a:prstClr val="black"/>
                    </a:solidFill>
                    <a:latin typeface="Perpetua"/>
                  </a:rPr>
                  <a:t>1.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𝐵𝐴𝐹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Perpetua"/>
                  </a:rPr>
                  <a:t> ______ because they are __________ angles.</a:t>
                </a: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200" dirty="0">
                    <a:solidFill>
                      <a:prstClr val="black"/>
                    </a:solidFill>
                    <a:latin typeface="Perpetua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𝐵𝐴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𝐴𝐺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Perpetua"/>
                  </a:rPr>
                  <a:t> ____ by the _______________ Postulate.</a:t>
                </a: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200" dirty="0">
                    <a:solidFill>
                      <a:prstClr val="black"/>
                    </a:solidFill>
                    <a:latin typeface="Perpetua"/>
                  </a:rPr>
                  <a:t>3.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𝐵𝐴𝐹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latin typeface="Perpetua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&lt;</m:t>
                    </m:r>
                    <m:r>
                      <a:rPr lang="en-US" sz="2200" i="1">
                        <a:latin typeface="Cambria Math"/>
                      </a:rPr>
                      <m:t>𝐵𝐴𝐻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latin typeface="Perpetua" pitchFamily="18" charset="0"/>
                  </a:rPr>
                  <a:t>are </a:t>
                </a:r>
                <a:r>
                  <a:rPr lang="en-US" sz="2200" dirty="0" smtClean="0">
                    <a:latin typeface="Perpetua" pitchFamily="18" charset="0"/>
                  </a:rPr>
                  <a:t>______________ </a:t>
                </a:r>
                <a:r>
                  <a:rPr lang="en-US" sz="2200" dirty="0">
                    <a:latin typeface="Perpetua" pitchFamily="18" charset="0"/>
                  </a:rPr>
                  <a:t>angles because they add up to ____.</a:t>
                </a:r>
              </a:p>
              <a:p>
                <a:pPr marL="274320" lvl="0" indent="-274320">
                  <a:spcBef>
                    <a:spcPts val="580"/>
                  </a:spcBef>
                  <a:buClr>
                    <a:srgbClr val="D34817"/>
                  </a:buClr>
                  <a:buSzPct val="85000"/>
                  <a:buFont typeface="Wingdings 2"/>
                  <a:buChar char=""/>
                </a:pPr>
                <a:r>
                  <a:rPr lang="en-US" sz="2200" dirty="0">
                    <a:latin typeface="Perpetua" pitchFamily="18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𝑚</m:t>
                    </m:r>
                    <m:r>
                      <a:rPr lang="en-US" sz="2200" i="1">
                        <a:latin typeface="Cambria Math"/>
                      </a:rPr>
                      <m:t>&lt;</m:t>
                    </m:r>
                    <m:r>
                      <a:rPr lang="en-US" sz="2200" i="1">
                        <a:latin typeface="Cambria Math"/>
                      </a:rPr>
                      <m:t>𝐸𝐴𝐻</m:t>
                    </m:r>
                    <m:r>
                      <a:rPr lang="en-US" sz="2200" i="1">
                        <a:latin typeface="Cambria Math"/>
                      </a:rPr>
                      <m:t>+ _________=</m:t>
                    </m:r>
                    <m:r>
                      <a:rPr lang="en-US" sz="2200" i="1">
                        <a:latin typeface="Cambria Math"/>
                      </a:rPr>
                      <m:t>𝑚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𝐸𝐴𝐺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latin typeface="Perpetua" pitchFamily="18" charset="0"/>
                  </a:rPr>
                  <a:t>by the _____________ Postulate.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45" y="3895219"/>
                <a:ext cx="6816665" cy="2354491"/>
              </a:xfrm>
              <a:prstGeom prst="rect">
                <a:avLst/>
              </a:prstGeom>
              <a:blipFill rotWithShape="1">
                <a:blip r:embed="rId2"/>
                <a:stretch>
                  <a:fillRect l="-447" t="-1295" r="-2057" b="-4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5588504" y="1659618"/>
            <a:ext cx="3181449" cy="2060193"/>
            <a:chOff x="1874982" y="4038600"/>
            <a:chExt cx="3461328" cy="2236436"/>
          </a:xfrm>
        </p:grpSpPr>
        <p:grpSp>
          <p:nvGrpSpPr>
            <p:cNvPr id="17" name="Group 16"/>
            <p:cNvGrpSpPr/>
            <p:nvPr/>
          </p:nvGrpSpPr>
          <p:grpSpPr>
            <a:xfrm>
              <a:off x="1874982" y="4038600"/>
              <a:ext cx="3461328" cy="2236436"/>
              <a:chOff x="1874982" y="4038600"/>
              <a:chExt cx="3461328" cy="2236436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1874982" y="5486400"/>
                <a:ext cx="3429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2027382" y="4733925"/>
                <a:ext cx="2937164" cy="14382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3581400" y="4038600"/>
                <a:ext cx="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714750" y="4092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  <a:endParaRPr lang="en-US" b="1" i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86000" y="45778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574310" y="514489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H</a:t>
                </a:r>
                <a:endParaRPr lang="en-US" b="1" i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06022" y="5117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endParaRPr lang="en-US" b="1" i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333750" y="551423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17109" y="59057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G</a:t>
                </a:r>
                <a:endParaRPr lang="en-US" b="1" i="1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3581400" y="5301734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10000" y="5301734"/>
              <a:ext cx="0" cy="1513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438400" y="3836313"/>
                <a:ext cx="11458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&lt;</m:t>
                      </m:r>
                      <m:r>
                        <a:rPr lang="en-US" sz="2200" b="0" i="1" smtClean="0">
                          <a:latin typeface="Cambria Math"/>
                        </a:rPr>
                        <m:t>𝐻𝐴𝐺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36313"/>
                <a:ext cx="1145875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333999" y="3836313"/>
            <a:ext cx="1447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Vertical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90800" y="4267200"/>
                <a:ext cx="11458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𝐵𝐺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67200"/>
                <a:ext cx="1145875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191000" y="4267200"/>
            <a:ext cx="2422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Segment Addition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4188123" y="4674513"/>
            <a:ext cx="21283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Supplementary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38400" y="4979313"/>
                <a:ext cx="11458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180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979313"/>
                <a:ext cx="1145875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816525" y="5410200"/>
                <a:ext cx="11458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&lt;</m:t>
                      </m:r>
                      <m:r>
                        <a:rPr lang="en-US" sz="2200" b="0" i="1" smtClean="0">
                          <a:latin typeface="Cambria Math"/>
                        </a:rPr>
                        <m:t>𝐻𝐴𝐺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525" y="5410200"/>
                <a:ext cx="1145875" cy="430887"/>
              </a:xfrm>
              <a:prstGeom prst="rect">
                <a:avLst/>
              </a:prstGeom>
              <a:blipFill rotWithShape="1">
                <a:blip r:embed="rId6"/>
                <a:stretch>
                  <a:fillRect t="-8571" r="-9043" b="-2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229264" y="5741313"/>
            <a:ext cx="2504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Angle Addition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527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51" y="457200"/>
            <a:ext cx="8071448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Using A Diagram (Fourth Set) – 2 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1110328"/>
            <a:ext cx="78543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You will be given a  fourth Diagram, which will be the same diagrams as the one in the previous set. You will complete statements (similar to the warm-ups).</a:t>
            </a:r>
            <a:endParaRPr lang="en-US" sz="2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588504" y="1879769"/>
            <a:ext cx="3181449" cy="2060193"/>
            <a:chOff x="1874982" y="4038600"/>
            <a:chExt cx="3461328" cy="2236436"/>
          </a:xfrm>
        </p:grpSpPr>
        <p:grpSp>
          <p:nvGrpSpPr>
            <p:cNvPr id="17" name="Group 16"/>
            <p:cNvGrpSpPr/>
            <p:nvPr/>
          </p:nvGrpSpPr>
          <p:grpSpPr>
            <a:xfrm>
              <a:off x="1874982" y="4038600"/>
              <a:ext cx="3461328" cy="2236436"/>
              <a:chOff x="1874982" y="4038600"/>
              <a:chExt cx="3461328" cy="2236436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1874982" y="5486400"/>
                <a:ext cx="3429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2027382" y="4733925"/>
                <a:ext cx="2937164" cy="14382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3581400" y="4038600"/>
                <a:ext cx="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714750" y="4092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  <a:endParaRPr lang="en-US" b="1" i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86000" y="45778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574310" y="514489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H</a:t>
                </a:r>
                <a:endParaRPr lang="en-US" b="1" i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06022" y="5117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endParaRPr lang="en-US" b="1" i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333750" y="551423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17109" y="59057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G</a:t>
                </a:r>
                <a:endParaRPr lang="en-US" b="1" i="1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3581400" y="5301734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10000" y="5301734"/>
              <a:ext cx="0" cy="1513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4138823"/>
                <a:ext cx="8769953" cy="2033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1.)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𝐵𝐺</m:t>
                        </m:r>
                      </m:e>
                    </m:acc>
                  </m:oMath>
                </a14:m>
                <a:r>
                  <a:rPr lang="en-US" sz="2400" dirty="0"/>
                  <a:t> is the segment </a:t>
                </a:r>
                <a:r>
                  <a:rPr lang="en-US" sz="2400" dirty="0" smtClean="0"/>
                  <a:t>________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𝐹𝐻</m:t>
                        </m:r>
                      </m:e>
                    </m:acc>
                  </m:oMath>
                </a14:m>
                <a:r>
                  <a:rPr lang="en-US" sz="2400" dirty="0"/>
                  <a:t> passing through </a:t>
                </a:r>
                <a:r>
                  <a:rPr lang="en-US" sz="2400" dirty="0" smtClean="0"/>
                  <a:t>________ A </a:t>
                </a:r>
                <a:r>
                  <a:rPr lang="en-US" sz="2400" dirty="0"/>
                  <a:t>creating __________ segments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𝐴𝐹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𝐴𝐻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endParaRPr lang="en-US" sz="2400" dirty="0" smtClean="0"/>
              </a:p>
              <a:p>
                <a:pPr lvl="0"/>
                <a:r>
                  <a:rPr lang="en-US" sz="2400" dirty="0" smtClean="0">
                    <a:solidFill>
                      <a:prstClr val="black"/>
                    </a:solidFill>
                  </a:rPr>
                  <a:t>2</a:t>
                </a:r>
                <a:r>
                  <a:rPr lang="en-US" sz="2400" dirty="0" smtClean="0">
                    <a:solidFill>
                      <a:prstClr val="black"/>
                    </a:solidFill>
                    <a:latin typeface="Perpetua"/>
                  </a:rPr>
                  <a:t>.) 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Perpetua"/>
                  </a:rPr>
                  <a:t> was the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Perpetua"/>
                  </a:rPr>
                  <a:t>angle________ </a:t>
                </a:r>
                <a:r>
                  <a:rPr lang="en-US" sz="2400" dirty="0">
                    <a:solidFill>
                      <a:prstClr val="black"/>
                    </a:solidFill>
                    <a:latin typeface="Perpetua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𝐸𝐴𝐹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Perpetua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𝐸𝐴𝐵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Perpetua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𝐵𝐴𝐹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Perpetua"/>
                  </a:rPr>
                  <a:t> would be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Perpetua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Perpetua"/>
                  </a:rPr>
                  <a:t>__________ angles</a:t>
                </a:r>
                <a:r>
                  <a:rPr lang="en-US" sz="2400" dirty="0" smtClean="0">
                    <a:solidFill>
                      <a:prstClr val="black"/>
                    </a:solidFill>
                    <a:latin typeface="Perpetua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Perpetua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38823"/>
                <a:ext cx="8769953" cy="2033377"/>
              </a:xfrm>
              <a:prstGeom prst="rect">
                <a:avLst/>
              </a:prstGeom>
              <a:blipFill rotWithShape="1">
                <a:blip r:embed="rId2"/>
                <a:stretch>
                  <a:fillRect l="-1042" b="-5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219200" y="566511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Congruent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743200" y="5284113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Bisector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4191000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Bisector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934200" y="4198622"/>
            <a:ext cx="144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Midpoin</a:t>
            </a:r>
            <a:r>
              <a:rPr lang="en-US" sz="2400" dirty="0"/>
              <a:t>t</a:t>
            </a:r>
            <a:endParaRPr lang="en-US" sz="2200" dirty="0"/>
          </a:p>
        </p:txBody>
      </p:sp>
      <p:sp>
        <p:nvSpPr>
          <p:cNvPr id="41" name="TextBox 40"/>
          <p:cNvSpPr txBox="1"/>
          <p:nvPr/>
        </p:nvSpPr>
        <p:spPr>
          <a:xfrm>
            <a:off x="1143000" y="4572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Congruent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09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51" y="457200"/>
            <a:ext cx="8071448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Correcting the Statement – 3 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20461" y="1066800"/>
            <a:ext cx="78543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You will be given a statement that is given to be </a:t>
            </a:r>
            <a:r>
              <a:rPr lang="en-US" sz="2200" b="1" dirty="0" smtClean="0"/>
              <a:t>False</a:t>
            </a:r>
            <a:r>
              <a:rPr lang="en-US" sz="2200" dirty="0" smtClean="0"/>
              <a:t>. You will have to correct the statement using a complete sentence, as well as sketch a diagram of what the correct statement should be.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520461" y="2186384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1.) </a:t>
            </a:r>
            <a:r>
              <a:rPr lang="en-US" sz="2000" dirty="0" smtClean="0"/>
              <a:t>A </a:t>
            </a:r>
            <a:r>
              <a:rPr lang="en-US" sz="2000" dirty="0"/>
              <a:t>plain is made up of exactly 3 points.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b="1" dirty="0" smtClean="0"/>
              <a:t>2.)  </a:t>
            </a:r>
            <a:r>
              <a:rPr lang="en-US" sz="2000" dirty="0"/>
              <a:t>If two lines intersect, then at least one plane contains the lines.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b="1" dirty="0" smtClean="0"/>
              <a:t>3.)</a:t>
            </a:r>
            <a:r>
              <a:rPr lang="en-US" sz="2000" dirty="0" smtClean="0"/>
              <a:t> </a:t>
            </a:r>
            <a:r>
              <a:rPr lang="en-US" sz="2000" dirty="0"/>
              <a:t>If two planes intersect, then their intersection is a line segment.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05670"/>
            <a:ext cx="3111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plane is made up of AT LEAST 3 points (There could be more)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4114800"/>
            <a:ext cx="3111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Exactly one plane contains the lines (Theorem 1-3).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5562600"/>
            <a:ext cx="3111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intersection of two planes is a line (Postulate 9)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505102" y="2448788"/>
            <a:ext cx="2286000" cy="926870"/>
            <a:chOff x="5824682" y="3019713"/>
            <a:chExt cx="2286000" cy="926870"/>
          </a:xfrm>
        </p:grpSpPr>
        <p:grpSp>
          <p:nvGrpSpPr>
            <p:cNvPr id="8" name="Group 7"/>
            <p:cNvGrpSpPr/>
            <p:nvPr/>
          </p:nvGrpSpPr>
          <p:grpSpPr>
            <a:xfrm>
              <a:off x="5824682" y="3019713"/>
              <a:ext cx="2286000" cy="926870"/>
              <a:chOff x="5867400" y="2450068"/>
              <a:chExt cx="2286000" cy="926870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5867400" y="2462538"/>
                <a:ext cx="2209800" cy="914400"/>
              </a:xfrm>
              <a:prstGeom prst="parallelogram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400800" y="2641576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7010400" y="2895600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248400" y="3061855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467600" y="2667000"/>
                <a:ext cx="76200" cy="13854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01082" y="2450068"/>
                <a:ext cx="6523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967682" y="2913168"/>
                <a:ext cx="6523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324600" y="2913168"/>
                <a:ext cx="6523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</a:t>
                </a:r>
                <a:endParaRPr lang="en-US" b="1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992430" y="3019713"/>
              <a:ext cx="652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565291" y="3581400"/>
            <a:ext cx="2130909" cy="1135460"/>
            <a:chOff x="2362200" y="3276600"/>
            <a:chExt cx="4724400" cy="2209800"/>
          </a:xfrm>
          <a:solidFill>
            <a:srgbClr val="00B0F0"/>
          </a:solidFill>
        </p:grpSpPr>
        <p:sp>
          <p:nvSpPr>
            <p:cNvPr id="61" name="Parallelogram 60"/>
            <p:cNvSpPr/>
            <p:nvPr/>
          </p:nvSpPr>
          <p:spPr>
            <a:xfrm>
              <a:off x="2362200" y="3276600"/>
              <a:ext cx="4724400" cy="2209800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971800" y="3581400"/>
              <a:ext cx="2943045" cy="1600200"/>
              <a:chOff x="2924355" y="3429000"/>
              <a:chExt cx="2943045" cy="1600200"/>
            </a:xfrm>
            <a:grpFill/>
          </p:grpSpPr>
          <p:cxnSp>
            <p:nvCxnSpPr>
              <p:cNvPr id="63" name="Straight Arrow Connector 62"/>
              <p:cNvCxnSpPr/>
              <p:nvPr/>
            </p:nvCxnSpPr>
            <p:spPr>
              <a:xfrm flipV="1">
                <a:off x="2924355" y="3657600"/>
                <a:ext cx="2743200" cy="114300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3657600" y="3429000"/>
                <a:ext cx="2209800" cy="160020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4572000" y="4038600"/>
                <a:ext cx="76200" cy="138545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76800"/>
            <a:ext cx="2903105" cy="173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4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51" y="457200"/>
            <a:ext cx="8071448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Using A Diagram (Final Set) – 4 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07427" y="1066800"/>
            <a:ext cx="7854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You will be given one last Diagram. You will use the diagram to set up equations and solve for x.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6182" y="2164071"/>
                <a:ext cx="4872937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ea typeface="Cambria Math"/>
                  </a:rPr>
                  <a:t>1.)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𝐵𝐾𝐹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+12</m:t>
                    </m:r>
                  </m:oMath>
                </a14:m>
                <a:r>
                  <a:rPr lang="en-US" dirty="0" smtClean="0"/>
                  <a:t>   and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𝐻𝐶𝐺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+22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2.)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𝐷𝐴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+20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𝐴𝐸</m:t>
                    </m:r>
                    <m:r>
                      <a:rPr lang="en-US" b="0" i="1" smtClean="0">
                        <a:latin typeface="Cambria Math"/>
                      </a:rPr>
                      <m:t>=6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−17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𝐷𝐸</m:t>
                    </m:r>
                    <m:r>
                      <a:rPr lang="en-US" b="0" i="1" smtClean="0">
                        <a:latin typeface="Cambria Math"/>
                      </a:rPr>
                      <m:t>=48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82" y="2164071"/>
                <a:ext cx="4872937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1126" t="-1502" r="-1377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5828984" y="1588256"/>
            <a:ext cx="3151735" cy="2591246"/>
            <a:chOff x="5334000" y="1600200"/>
            <a:chExt cx="3151735" cy="2591246"/>
          </a:xfrm>
        </p:grpSpPr>
        <p:grpSp>
          <p:nvGrpSpPr>
            <p:cNvPr id="31" name="Group 30"/>
            <p:cNvGrpSpPr/>
            <p:nvPr/>
          </p:nvGrpSpPr>
          <p:grpSpPr>
            <a:xfrm>
              <a:off x="5334000" y="1600200"/>
              <a:ext cx="3151735" cy="2591246"/>
              <a:chOff x="5334000" y="1600200"/>
              <a:chExt cx="3151735" cy="2591246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334000" y="1600200"/>
                <a:ext cx="3151735" cy="2591246"/>
                <a:chOff x="4781295" y="1752154"/>
                <a:chExt cx="3181449" cy="2741271"/>
              </a:xfrm>
            </p:grpSpPr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5900468" y="1752154"/>
                  <a:ext cx="1066800" cy="2741271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 14"/>
                <p:cNvGrpSpPr/>
                <p:nvPr/>
              </p:nvGrpSpPr>
              <p:grpSpPr>
                <a:xfrm>
                  <a:off x="4781295" y="1945773"/>
                  <a:ext cx="3181449" cy="2397627"/>
                  <a:chOff x="4781295" y="1945773"/>
                  <a:chExt cx="3181449" cy="2397627"/>
                </a:xfrm>
              </p:grpSpPr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4781295" y="3292904"/>
                    <a:ext cx="3151735" cy="0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/>
                  <p:nvPr/>
                </p:nvCxnSpPr>
                <p:spPr>
                  <a:xfrm>
                    <a:off x="5574102" y="2008444"/>
                    <a:ext cx="1408275" cy="2334956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6472301" y="2008444"/>
                    <a:ext cx="700386" cy="3402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E</a:t>
                    </a:r>
                    <a:endParaRPr lang="en-US" b="1" i="1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700414" y="1945773"/>
                    <a:ext cx="700386" cy="3402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B</a:t>
                    </a:r>
                    <a:endParaRPr lang="en-US" b="1" i="1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262358" y="2978315"/>
                    <a:ext cx="700386" cy="3402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H</a:t>
                    </a:r>
                    <a:endParaRPr lang="en-US" b="1" i="1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4901739" y="2952677"/>
                    <a:ext cx="700386" cy="3402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F</a:t>
                    </a:r>
                    <a:endParaRPr lang="en-US" b="1" i="1" dirty="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134101" y="2701617"/>
                    <a:ext cx="381000" cy="3907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A</a:t>
                    </a:r>
                    <a:endParaRPr lang="en-US" b="1" i="1" dirty="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781173" y="3830279"/>
                    <a:ext cx="700386" cy="3402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G</a:t>
                    </a:r>
                    <a:endParaRPr lang="en-US" b="1" i="1" dirty="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624214" y="3885218"/>
                    <a:ext cx="70038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D</a:t>
                    </a:r>
                    <a:endParaRPr lang="en-US" b="1" i="1" dirty="0"/>
                  </a:p>
                </p:txBody>
              </p:sp>
            </p:grpSp>
          </p:grpSp>
          <p:sp>
            <p:nvSpPr>
              <p:cNvPr id="42" name="TextBox 41"/>
              <p:cNvSpPr txBox="1"/>
              <p:nvPr/>
            </p:nvSpPr>
            <p:spPr>
              <a:xfrm>
                <a:off x="7000219" y="3080863"/>
                <a:ext cx="693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/>
                  <a:t>C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400799" y="2721390"/>
              <a:ext cx="693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K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47849" y="2644574"/>
                <a:ext cx="2125454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+12=4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+22</m:t>
                      </m:r>
                    </m:oMath>
                  </m:oMathPara>
                </a14:m>
                <a:endParaRPr lang="en-US" b="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849" y="2644574"/>
                <a:ext cx="2125454" cy="800219"/>
              </a:xfrm>
              <a:prstGeom prst="rect">
                <a:avLst/>
              </a:prstGeom>
              <a:blipFill rotWithShape="1">
                <a:blip r:embed="rId3"/>
                <a:stretch>
                  <a:fillRect t="-3817" r="-3448" b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47849" y="4200370"/>
                <a:ext cx="2657651" cy="15081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+20+6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−17=48</m:t>
                      </m:r>
                    </m:oMath>
                  </m:oMathPara>
                </a14:m>
                <a:endParaRPr lang="en-US" b="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+3=48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=45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849" y="4200370"/>
                <a:ext cx="2657651" cy="1508105"/>
              </a:xfrm>
              <a:prstGeom prst="rect">
                <a:avLst/>
              </a:prstGeom>
              <a:blipFill rotWithShape="1">
                <a:blip r:embed="rId4"/>
                <a:stretch>
                  <a:fillRect t="-2024" r="-2759" b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5309119" y="4419600"/>
            <a:ext cx="3834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Main Idea</a:t>
            </a:r>
            <a:r>
              <a:rPr lang="en-US" dirty="0" smtClean="0"/>
              <a:t>: Use any combination of Segment Addition, Angle Addition, Complementary, Supplementary, and Vertical Angles to set up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414</TotalTime>
  <Words>618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Geometry – Unit 2</vt:lpstr>
      <vt:lpstr>Identify By Notation – 4 Problems</vt:lpstr>
      <vt:lpstr>Using A Diagram (First Set) – 7 Problems</vt:lpstr>
      <vt:lpstr>Using A Diagram (Second Set) – 5 Problems</vt:lpstr>
      <vt:lpstr>Using A Diagram (Third Set) – 5 Problems</vt:lpstr>
      <vt:lpstr>Using A Diagram (Fourth Set) – 2 Problems</vt:lpstr>
      <vt:lpstr>Correcting the Statement – 3 Problems</vt:lpstr>
      <vt:lpstr>Using A Diagram (Final Set) – 4 Problems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– Unit 2</dc:title>
  <dc:creator>David Leon</dc:creator>
  <cp:lastModifiedBy>David Leon</cp:lastModifiedBy>
  <cp:revision>22</cp:revision>
  <dcterms:created xsi:type="dcterms:W3CDTF">2015-09-25T23:46:17Z</dcterms:created>
  <dcterms:modified xsi:type="dcterms:W3CDTF">2015-09-28T17:24:40Z</dcterms:modified>
</cp:coreProperties>
</file>