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42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44FC-4D66-4E00-BF97-38E9C275DC1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3E79-E2CD-473D-8AB4-FFE7684E396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44FC-4D66-4E00-BF97-38E9C275DC1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3E79-E2CD-473D-8AB4-FFE7684E3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44FC-4D66-4E00-BF97-38E9C275DC1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3E79-E2CD-473D-8AB4-FFE7684E3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44FC-4D66-4E00-BF97-38E9C275DC1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3E79-E2CD-473D-8AB4-FFE7684E3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44FC-4D66-4E00-BF97-38E9C275DC1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3E79-E2CD-473D-8AB4-FFE7684E39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44FC-4D66-4E00-BF97-38E9C275DC1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3E79-E2CD-473D-8AB4-FFE7684E3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44FC-4D66-4E00-BF97-38E9C275DC1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3E79-E2CD-473D-8AB4-FFE7684E396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44FC-4D66-4E00-BF97-38E9C275DC1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3E79-E2CD-473D-8AB4-FFE7684E3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44FC-4D66-4E00-BF97-38E9C275DC1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3E79-E2CD-473D-8AB4-FFE7684E3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44FC-4D66-4E00-BF97-38E9C275DC1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3E79-E2CD-473D-8AB4-FFE7684E396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44FC-4D66-4E00-BF97-38E9C275DC1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F3E79-E2CD-473D-8AB4-FFE7684E3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94944FC-4D66-4E00-BF97-38E9C275DC15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83F3E79-E2CD-473D-8AB4-FFE7684E39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219200"/>
          </a:xfrm>
        </p:spPr>
        <p:txBody>
          <a:bodyPr/>
          <a:lstStyle/>
          <a:p>
            <a:r>
              <a:rPr lang="en-US" dirty="0" smtClean="0"/>
              <a:t>Geometry Unit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343400"/>
            <a:ext cx="7239000" cy="1219200"/>
          </a:xfrm>
        </p:spPr>
        <p:txBody>
          <a:bodyPr/>
          <a:lstStyle/>
          <a:p>
            <a:r>
              <a:rPr lang="en-US" dirty="0" smtClean="0"/>
              <a:t>Test Review/Breakdown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15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792" y="381000"/>
            <a:ext cx="87630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Identify Special Angle Pairs – 4 Questions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11192" y="1239444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Use a diagram to name a pair for the given description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040088"/>
            <a:ext cx="4579816" cy="3446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52400" y="1870417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1.  Same-side </a:t>
            </a:r>
            <a:r>
              <a:rPr lang="en-US" sz="2400" dirty="0"/>
              <a:t>interior angles.</a:t>
            </a:r>
          </a:p>
          <a:p>
            <a:r>
              <a:rPr lang="en-US" sz="2400" dirty="0"/>
              <a:t>   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2.  Alternate </a:t>
            </a:r>
            <a:r>
              <a:rPr lang="en-US" sz="2400" dirty="0"/>
              <a:t>interior angles.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3</a:t>
            </a:r>
            <a:r>
              <a:rPr lang="en-US" sz="2400" dirty="0" smtClean="0"/>
              <a:t>.  Corresponding </a:t>
            </a:r>
            <a:r>
              <a:rPr lang="en-US" sz="2400" dirty="0"/>
              <a:t>angles. 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4</a:t>
            </a:r>
            <a:r>
              <a:rPr lang="en-US" sz="2400" dirty="0" smtClean="0"/>
              <a:t>.  Alternate </a:t>
            </a:r>
            <a:r>
              <a:rPr lang="en-US" sz="2400" dirty="0"/>
              <a:t>exterior angles.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00200" y="3429000"/>
            <a:ext cx="147348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&lt; 6 and &lt; 8</a:t>
            </a:r>
            <a:endParaRPr lang="en-US" sz="2200" dirty="0"/>
          </a:p>
        </p:txBody>
      </p:sp>
      <p:sp>
        <p:nvSpPr>
          <p:cNvPr id="16" name="Rectangle 15"/>
          <p:cNvSpPr/>
          <p:nvPr/>
        </p:nvSpPr>
        <p:spPr>
          <a:xfrm>
            <a:off x="1631127" y="5660382"/>
            <a:ext cx="161454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&lt; 3 and &lt; 5  </a:t>
            </a:r>
            <a:endParaRPr lang="en-US" sz="2200" dirty="0"/>
          </a:p>
        </p:txBody>
      </p:sp>
      <p:sp>
        <p:nvSpPr>
          <p:cNvPr id="17" name="Rectangle 16"/>
          <p:cNvSpPr/>
          <p:nvPr/>
        </p:nvSpPr>
        <p:spPr>
          <a:xfrm>
            <a:off x="1551677" y="2295525"/>
            <a:ext cx="203132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&lt; 2 and &lt; </a:t>
            </a:r>
            <a:r>
              <a:rPr lang="en-US" sz="2200" dirty="0"/>
              <a:t>8</a:t>
            </a:r>
            <a:r>
              <a:rPr lang="en-US" dirty="0"/>
              <a:t>	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72529" y="4573488"/>
            <a:ext cx="161454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&lt; 6 and &lt; 7 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4271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59789"/>
            <a:ext cx="6096000" cy="430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82000" cy="10668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Using Information and a Diagram to find missing angle measures – 4 Questions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0" y="1759789"/>
                <a:ext cx="3657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5.)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&lt;6=85°</m:t>
                    </m:r>
                  </m:oMath>
                </a14:m>
                <a:r>
                  <a:rPr lang="en-US" sz="2400" dirty="0" smtClean="0"/>
                  <a:t>, 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&lt;4.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759789"/>
                <a:ext cx="3657600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2500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4891" y="3991420"/>
                <a:ext cx="3657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6.)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&lt;1=127°</m:t>
                    </m:r>
                  </m:oMath>
                </a14:m>
                <a:r>
                  <a:rPr lang="en-US" sz="2400" dirty="0" smtClean="0"/>
                  <a:t>, 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&lt;10.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91" y="3991420"/>
                <a:ext cx="3657600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2667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Isosceles Triangle 22"/>
          <p:cNvSpPr/>
          <p:nvPr/>
        </p:nvSpPr>
        <p:spPr>
          <a:xfrm rot="5610969">
            <a:off x="5720749" y="3251539"/>
            <a:ext cx="371653" cy="49501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 rot="5610969">
            <a:off x="6157111" y="4220350"/>
            <a:ext cx="371653" cy="49501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20358763">
            <a:off x="4855778" y="3765982"/>
            <a:ext cx="518660" cy="2971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20358763">
            <a:off x="6760778" y="3811841"/>
            <a:ext cx="518660" cy="2971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09600" y="2821617"/>
                <a:ext cx="195207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</a:rPr>
                        <m:t>&lt;4=85°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821617"/>
                <a:ext cx="1952073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10526" r="-656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09599" y="4846200"/>
                <a:ext cx="212199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</a:rPr>
                        <m:t>&lt;10=53°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" y="4846200"/>
                <a:ext cx="2121991" cy="461665"/>
              </a:xfrm>
              <a:prstGeom prst="rect">
                <a:avLst/>
              </a:prstGeom>
              <a:blipFill rotWithShape="1">
                <a:blip r:embed="rId6"/>
                <a:stretch>
                  <a:fillRect t="-10526" r="-574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204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991" y="1589890"/>
            <a:ext cx="6096000" cy="430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82000" cy="10668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Using the same Diagram make and solve equations – 2 Questions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4891" y="1860455"/>
                <a:ext cx="5410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5.)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&lt;2=7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−3</m:t>
                    </m:r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&lt;5=6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+8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91" y="1860455"/>
                <a:ext cx="541020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804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64700" y="3519417"/>
                <a:ext cx="36576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6.)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&lt;4=11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−2</m:t>
                    </m:r>
                  </m:oMath>
                </a14:m>
                <a:r>
                  <a:rPr lang="en-US" sz="2400" dirty="0" smtClean="0"/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&lt;7=14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+7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0" y="3519417"/>
                <a:ext cx="3657600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2667"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Isosceles Triangle 22"/>
          <p:cNvSpPr/>
          <p:nvPr/>
        </p:nvSpPr>
        <p:spPr>
          <a:xfrm rot="5610969">
            <a:off x="6413740" y="3110828"/>
            <a:ext cx="371653" cy="49501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 rot="5610969">
            <a:off x="6850102" y="4079639"/>
            <a:ext cx="371653" cy="49501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20358763">
            <a:off x="5548769" y="3625271"/>
            <a:ext cx="518660" cy="2971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20358763">
            <a:off x="7453769" y="3671130"/>
            <a:ext cx="518660" cy="29712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120375" y="2368528"/>
                <a:ext cx="4246612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0" dirty="0" smtClean="0"/>
                  <a:t>Eq: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7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−3=6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+8</m:t>
                    </m:r>
                  </m:oMath>
                </a14:m>
                <a:r>
                  <a:rPr lang="en-US" sz="2400" dirty="0" smtClean="0"/>
                  <a:t>    (Why?)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=11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75" y="2368528"/>
                <a:ext cx="4246612" cy="830997"/>
              </a:xfrm>
              <a:prstGeom prst="rect">
                <a:avLst/>
              </a:prstGeom>
              <a:blipFill rotWithShape="1">
                <a:blip r:embed="rId5"/>
                <a:stretch>
                  <a:fillRect l="-2299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0" y="4343400"/>
                <a:ext cx="5326812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0" dirty="0" smtClean="0"/>
                  <a:t>Eq: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11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x</m:t>
                    </m:r>
                    <m:r>
                      <a:rPr lang="en-US" sz="2400" b="0" i="1" smtClean="0">
                        <a:latin typeface="Cambria Math"/>
                      </a:rPr>
                      <m:t>−2+14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+7=180</m:t>
                    </m:r>
                  </m:oMath>
                </a14:m>
                <a:r>
                  <a:rPr lang="en-US" sz="2400" dirty="0" smtClean="0"/>
                  <a:t>  (Why?)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25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+5=180</m:t>
                      </m:r>
                    </m:oMath>
                  </m:oMathPara>
                </a14:m>
                <a:endParaRPr lang="en-US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25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=175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343400"/>
                <a:ext cx="5326812" cy="1569660"/>
              </a:xfrm>
              <a:prstGeom prst="rect">
                <a:avLst/>
              </a:prstGeom>
              <a:blipFill rotWithShape="1">
                <a:blip r:embed="rId6"/>
                <a:stretch>
                  <a:fillRect l="-1716" t="-3113" b="-7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83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91" y="533400"/>
            <a:ext cx="8896709" cy="10668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Given Parallel Lines, solve for missing variables – 5 Questions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637" y="1784064"/>
                <a:ext cx="4251385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For x:  Notice that x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30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400" dirty="0" smtClean="0"/>
                  <a:t> are alternate interior angles. Thus</a:t>
                </a:r>
              </a:p>
              <a:p>
                <a:pPr algn="ctr"/>
                <a:endParaRPr lang="en-US" sz="2400" b="0" i="1" dirty="0" smtClean="0">
                  <a:latin typeface="Cambria Math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=30</m:t>
                    </m:r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37" y="1784064"/>
                <a:ext cx="4251385" cy="1569660"/>
              </a:xfrm>
              <a:prstGeom prst="rect">
                <a:avLst/>
              </a:prstGeom>
              <a:blipFill rotWithShape="1">
                <a:blip r:embed="rId2"/>
                <a:stretch>
                  <a:fillRect l="-2296" t="-3113" r="-1291" b="-8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4890" y="3991420"/>
                <a:ext cx="821091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For y: y is and exterior angle of the top interior angle from the bottom triangle. So by theorem 3-12 we can write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50+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50+30=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=80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90" y="3991420"/>
                <a:ext cx="8210910" cy="1938992"/>
              </a:xfrm>
              <a:prstGeom prst="rect">
                <a:avLst/>
              </a:prstGeom>
              <a:blipFill rotWithShape="1">
                <a:blip r:embed="rId3"/>
                <a:stretch>
                  <a:fillRect l="-1188" t="-2516" b="-6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023" y="1529349"/>
            <a:ext cx="4800600" cy="24620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593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7620000" cy="60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Parallel Lines Worksheet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986" y="1472242"/>
            <a:ext cx="8077200" cy="56388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the given information to name a pair of segments that must be parallel. If no such segments exist, write </a:t>
            </a:r>
            <a:r>
              <a:rPr lang="en-US" i="1" dirty="0"/>
              <a:t>none</a:t>
            </a:r>
            <a:r>
              <a:rPr lang="en-US" dirty="0"/>
              <a:t>.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Hint</a:t>
            </a:r>
            <a:r>
              <a:rPr lang="en-US" dirty="0"/>
              <a:t>: Use the Angles given in the problem. If they correctly make one of the special pairs we talked about in class (Alt. Int. &lt;’s, Alt. Ext. &lt;’s, S-S Int. &lt;’s, or Corr. &lt;’s) then you do have parallel segments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42" y="2851852"/>
            <a:ext cx="3505200" cy="3575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96915" y="3410006"/>
                <a:ext cx="36015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1.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m</m:t>
                    </m:r>
                    <m:r>
                      <a:rPr lang="en-US" sz="2400" i="1">
                        <a:latin typeface="Cambria Math"/>
                      </a:rPr>
                      <m:t>&lt;2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i="1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10=180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915" y="3410006"/>
                <a:ext cx="3601563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707" t="-10526" r="-372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42299" y="4408809"/>
                <a:ext cx="33026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2.</a:t>
                </a:r>
                <a:r>
                  <a:rPr lang="en-US" sz="24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𝑚</m:t>
                    </m:r>
                    <m:r>
                      <a:rPr lang="en-US" sz="2400" i="1">
                        <a:latin typeface="Cambria Math"/>
                      </a:rPr>
                      <m:t>&lt;1=</m:t>
                    </m:r>
                    <m:r>
                      <a:rPr lang="en-US" sz="2400" i="1">
                        <a:latin typeface="Cambria Math"/>
                      </a:rPr>
                      <m:t>𝑚</m:t>
                    </m:r>
                    <m:r>
                      <a:rPr lang="en-US" sz="2400" i="1">
                        <a:latin typeface="Cambria Math"/>
                      </a:rPr>
                      <m:t>&lt;4=90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299" y="4408809"/>
                <a:ext cx="3302699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952" t="-10526" r="-424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18500" y="5498068"/>
                <a:ext cx="203132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3.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&lt;6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≅ &lt;7</m:t>
                    </m:r>
                  </m:oMath>
                </a14:m>
                <a:r>
                  <a:rPr lang="en-US" dirty="0"/>
                  <a:t>	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500" y="5498068"/>
                <a:ext cx="2031325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4491" t="-10526" r="-449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648105" y="3871671"/>
                <a:ext cx="1380443" cy="4624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𝐴𝐹</m:t>
                        </m:r>
                      </m:e>
                    </m:acc>
                  </m:oMath>
                </a14:m>
                <a:r>
                  <a:rPr lang="en-US" sz="2400" dirty="0" smtClean="0"/>
                  <a:t> ll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8105" y="3871671"/>
                <a:ext cx="1380443" cy="462434"/>
              </a:xfrm>
              <a:prstGeom prst="rect">
                <a:avLst/>
              </a:prstGeom>
              <a:blipFill rotWithShape="1">
                <a:blip r:embed="rId6"/>
                <a:stretch>
                  <a:fillRect l="-881" t="-9211" r="-11454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790143" y="4876800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None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649825" y="5526989"/>
                <a:ext cx="1383969" cy="4624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𝐸𝐹</m:t>
                        </m:r>
                      </m:e>
                    </m:acc>
                  </m:oMath>
                </a14:m>
                <a:r>
                  <a:rPr lang="en-US" sz="2400" dirty="0" smtClean="0"/>
                  <a:t> ll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9825" y="5526989"/>
                <a:ext cx="1383969" cy="462434"/>
              </a:xfrm>
              <a:prstGeom prst="rect">
                <a:avLst/>
              </a:prstGeom>
              <a:blipFill rotWithShape="1">
                <a:blip r:embed="rId8"/>
                <a:stretch>
                  <a:fillRect l="-1322" t="-9211" r="-11454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075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5540891" cy="5607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Proofs – 2 Questions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0" y="832822"/>
                <a:ext cx="8991600" cy="1570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You will have two proofs to fill in. You will have some statements and reasons filled in, then you fill in the rest.</a:t>
                </a:r>
              </a:p>
              <a:p>
                <a:r>
                  <a:rPr lang="en-US" sz="2400" dirty="0" smtClean="0"/>
                  <a:t>Given: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𝐷𝐹</m:t>
                        </m:r>
                      </m:e>
                    </m:acc>
                  </m:oMath>
                </a14:m>
                <a:r>
                  <a:rPr lang="en-US" sz="2400" dirty="0" smtClean="0"/>
                  <a:t> ll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Prove: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&lt;3+</m:t>
                    </m:r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&lt;4+</m:t>
                    </m:r>
                    <m:r>
                      <a:rPr lang="en-US" sz="2400" b="0" i="1" smtClean="0">
                        <a:latin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</a:rPr>
                      <m:t>&lt;5=180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32822"/>
                <a:ext cx="8991600" cy="1570430"/>
              </a:xfrm>
              <a:prstGeom prst="rect">
                <a:avLst/>
              </a:prstGeom>
              <a:blipFill rotWithShape="1">
                <a:blip r:embed="rId2"/>
                <a:stretch>
                  <a:fillRect l="-1017" t="-3113" b="-8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180796" y="3182705"/>
            <a:ext cx="83742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/>
            <a:r>
              <a:rPr lang="en-US" sz="2000" b="1" u="sng" dirty="0">
                <a:latin typeface="Rockwell"/>
              </a:rPr>
              <a:t>Statements	  </a:t>
            </a:r>
            <a:r>
              <a:rPr lang="en-US" sz="2000" b="1" u="sng" dirty="0" smtClean="0">
                <a:latin typeface="Rockwell"/>
              </a:rPr>
              <a:t>________	_______Reasons</a:t>
            </a:r>
            <a:endParaRPr lang="en-US" sz="2000" b="1" u="sng" dirty="0">
              <a:latin typeface="Rockwell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/>
              <p:cNvSpPr/>
              <p:nvPr/>
            </p:nvSpPr>
            <p:spPr>
              <a:xfrm>
                <a:off x="348320" y="4190220"/>
                <a:ext cx="1511311" cy="4316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2.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</a:rPr>
                          <m:t>𝐷𝐹</m:t>
                        </m:r>
                      </m:e>
                    </m:acc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</a:rPr>
                  <a:t> ll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𝐵𝐶</m:t>
                        </m:r>
                      </m:e>
                    </m:acc>
                  </m:oMath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20" y="4190220"/>
                <a:ext cx="1511311" cy="431657"/>
              </a:xfrm>
              <a:prstGeom prst="rect">
                <a:avLst/>
              </a:prstGeom>
              <a:blipFill rotWithShape="1">
                <a:blip r:embed="rId3"/>
                <a:stretch>
                  <a:fillRect l="-4839" t="-8451" r="-9677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23004" y="4640920"/>
                <a:ext cx="4097275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3.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&lt;1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≅ &lt;5 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𝑜𝑟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&lt;1=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&lt;5;</m:t>
                    </m:r>
                  </m:oMath>
                </a14:m>
                <a:endParaRPr lang="en-US" sz="2200" b="0" dirty="0" smtClean="0">
                  <a:ea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&lt;2≅ &lt;4 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𝑜𝑟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&lt;2=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&lt;4</m:t>
                      </m:r>
                    </m:oMath>
                  </m:oMathPara>
                </a14:m>
                <a:endParaRPr lang="en-US" sz="2200" b="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04" y="4640920"/>
                <a:ext cx="4097275" cy="769441"/>
              </a:xfrm>
              <a:prstGeom prst="rect">
                <a:avLst/>
              </a:prstGeom>
              <a:blipFill rotWithShape="1">
                <a:blip r:embed="rId4"/>
                <a:stretch>
                  <a:fillRect l="-1935" t="-4724" r="-2827" b="-14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4750533" y="3606904"/>
            <a:ext cx="360489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1. </a:t>
            </a:r>
            <a:r>
              <a:rPr lang="en-US" sz="2200" dirty="0" smtClean="0"/>
              <a:t>&lt;‘s of a Triangle add to 180</a:t>
            </a:r>
            <a:endParaRPr lang="en-US" sz="2200" dirty="0"/>
          </a:p>
        </p:txBody>
      </p:sp>
      <p:sp>
        <p:nvSpPr>
          <p:cNvPr id="29" name="Rectangle 28"/>
          <p:cNvSpPr/>
          <p:nvPr/>
        </p:nvSpPr>
        <p:spPr>
          <a:xfrm>
            <a:off x="4774975" y="5588913"/>
            <a:ext cx="38290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4. </a:t>
            </a:r>
            <a:r>
              <a:rPr lang="en-US" sz="2200" dirty="0" smtClean="0"/>
              <a:t>Substitution Property</a:t>
            </a:r>
            <a:endParaRPr lang="en-US" sz="2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162867" y="5579637"/>
                <a:ext cx="4268348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2200" dirty="0" smtClean="0"/>
                  <a:t>4.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&lt;3+</m:t>
                    </m:r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&lt;4+</m:t>
                    </m:r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&lt;5=180</m:t>
                    </m:r>
                  </m:oMath>
                </a14:m>
                <a:endParaRPr lang="en-US" sz="2000" b="0" dirty="0" smtClean="0">
                  <a:solidFill>
                    <a:prstClr val="black"/>
                  </a:solidFill>
                  <a:latin typeface="Gill Sans MT"/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67" y="5579637"/>
                <a:ext cx="4268348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1857" t="-8451" r="-2857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/>
              <p:cNvSpPr/>
              <p:nvPr/>
            </p:nvSpPr>
            <p:spPr>
              <a:xfrm>
                <a:off x="-2" y="3582815"/>
                <a:ext cx="4495801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lvl="0" indent="-457200">
                  <a:buFontTx/>
                  <a:buAutoNum type="arabicPeriod"/>
                </a:pP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&lt;3+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&lt;1+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</a:rPr>
                      <m:t>&lt;2=180</m:t>
                    </m:r>
                  </m:oMath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" y="3582815"/>
                <a:ext cx="4495801" cy="430887"/>
              </a:xfrm>
              <a:prstGeom prst="rect">
                <a:avLst/>
              </a:prstGeom>
              <a:blipFill rotWithShape="1">
                <a:blip r:embed="rId6"/>
                <a:stretch>
                  <a:fillRect l="-1628" t="-8571" r="-1493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/>
          <p:cNvSpPr/>
          <p:nvPr/>
        </p:nvSpPr>
        <p:spPr>
          <a:xfrm>
            <a:off x="4767786" y="4170747"/>
            <a:ext cx="122661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2</a:t>
            </a:r>
            <a:r>
              <a:rPr lang="en-US" sz="2200" dirty="0" smtClean="0"/>
              <a:t>.  </a:t>
            </a:r>
            <a:r>
              <a:rPr lang="en-US" sz="2200" dirty="0" smtClean="0"/>
              <a:t>Given</a:t>
            </a:r>
            <a:endParaRPr lang="en-US" sz="2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/>
              <p:cNvSpPr/>
              <p:nvPr/>
            </p:nvSpPr>
            <p:spPr>
              <a:xfrm>
                <a:off x="4728967" y="4803264"/>
                <a:ext cx="4376618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/>
                  <a:t>3</a:t>
                </a:r>
                <a:r>
                  <a:rPr lang="en-US" sz="2200" dirty="0" smtClean="0"/>
                  <a:t>. </a:t>
                </a:r>
                <a:r>
                  <a:rPr lang="en-US" sz="2200" dirty="0" smtClean="0"/>
                  <a:t>w/parallel lines, corr</a:t>
                </a:r>
                <a:r>
                  <a:rPr lang="en-US" sz="2200" dirty="0" smtClean="0"/>
                  <a:t>. &lt;‘s are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endParaRPr lang="en-US" sz="2200" dirty="0"/>
              </a:p>
            </p:txBody>
          </p:sp>
        </mc:Choice>
        <mc:Fallback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967" y="4803264"/>
                <a:ext cx="4376618" cy="430887"/>
              </a:xfrm>
              <a:prstGeom prst="rect">
                <a:avLst/>
              </a:prstGeom>
              <a:blipFill rotWithShape="1">
                <a:blip r:embed="rId7"/>
                <a:stretch>
                  <a:fillRect l="-1811" t="-8451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294" y="1219200"/>
            <a:ext cx="2763310" cy="2555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620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196</TotalTime>
  <Words>504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NewsPrint</vt:lpstr>
      <vt:lpstr>Geometry Unit 4</vt:lpstr>
      <vt:lpstr>Identify Special Angle Pairs – 4 Questions</vt:lpstr>
      <vt:lpstr>Using Information and a Diagram to find missing angle measures – 4 Questions</vt:lpstr>
      <vt:lpstr>Using the same Diagram make and solve equations – 2 Questions</vt:lpstr>
      <vt:lpstr>Given Parallel Lines, solve for missing variables – 5 Questions</vt:lpstr>
      <vt:lpstr>Parallel Lines Worksheet</vt:lpstr>
      <vt:lpstr>Proofs – 2 Questions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4</dc:title>
  <dc:creator>David Leon</dc:creator>
  <cp:lastModifiedBy>David Leon</cp:lastModifiedBy>
  <cp:revision>19</cp:revision>
  <dcterms:created xsi:type="dcterms:W3CDTF">2015-11-01T21:54:24Z</dcterms:created>
  <dcterms:modified xsi:type="dcterms:W3CDTF">2015-11-03T04:02:27Z</dcterms:modified>
</cp:coreProperties>
</file>