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69" r:id="rId7"/>
    <p:sldId id="270" r:id="rId8"/>
    <p:sldId id="259" r:id="rId9"/>
    <p:sldId id="260" r:id="rId10"/>
    <p:sldId id="261" r:id="rId11"/>
    <p:sldId id="262" r:id="rId12"/>
    <p:sldId id="263" r:id="rId13"/>
    <p:sldId id="265" r:id="rId14"/>
    <p:sldId id="264"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421"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8D671C-6569-49CF-B2D4-A04B9C6BA22A}"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D671C-6569-49CF-B2D4-A04B9C6BA22A}"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D671C-6569-49CF-B2D4-A04B9C6BA22A}"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D671C-6569-49CF-B2D4-A04B9C6BA22A}"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D671C-6569-49CF-B2D4-A04B9C6BA22A}"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8D671C-6569-49CF-B2D4-A04B9C6BA22A}"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8D671C-6569-49CF-B2D4-A04B9C6BA22A}"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D671C-6569-49CF-B2D4-A04B9C6BA22A}"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D671C-6569-49CF-B2D4-A04B9C6BA22A}"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27AC0-6373-49C4-A96F-FC6C9E828D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D671C-6569-49CF-B2D4-A04B9C6BA22A}"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27AC0-6373-49C4-A96F-FC6C9E828D2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98D671C-6569-49CF-B2D4-A04B9C6BA22A}" type="datetimeFigureOut">
              <a:rPr lang="en-US" smtClean="0"/>
              <a:t>1/17/2016</a:t>
            </a:fld>
            <a:endParaRPr lang="en-US"/>
          </a:p>
        </p:txBody>
      </p:sp>
      <p:sp>
        <p:nvSpPr>
          <p:cNvPr id="9" name="Slide Number Placeholder 8"/>
          <p:cNvSpPr>
            <a:spLocks noGrp="1"/>
          </p:cNvSpPr>
          <p:nvPr>
            <p:ph type="sldNum" sz="quarter" idx="11"/>
          </p:nvPr>
        </p:nvSpPr>
        <p:spPr/>
        <p:txBody>
          <a:bodyPr/>
          <a:lstStyle/>
          <a:p>
            <a:fld id="{E8327AC0-6373-49C4-A96F-FC6C9E828D2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8327AC0-6373-49C4-A96F-FC6C9E828D2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98D671C-6569-49CF-B2D4-A04B9C6BA22A}" type="datetimeFigureOut">
              <a:rPr lang="en-US" smtClean="0"/>
              <a:t>1/17/2016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6.tmp"/><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7.tmp"/><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8.tmp"/><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tmp"/><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29.png"/><Relationship Id="rId3" Type="http://schemas.openxmlformats.org/officeDocument/2006/relationships/image" Target="../media/image210.png"/><Relationship Id="rId7" Type="http://schemas.openxmlformats.org/officeDocument/2006/relationships/image" Target="../media/image30.png"/><Relationship Id="rId12" Type="http://schemas.openxmlformats.org/officeDocument/2006/relationships/image" Target="../media/image28.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40.png"/><Relationship Id="rId11" Type="http://schemas.openxmlformats.org/officeDocument/2006/relationships/image" Target="../media/image27.png"/><Relationship Id="rId5" Type="http://schemas.openxmlformats.org/officeDocument/2006/relationships/image" Target="../media/image230.png"/><Relationship Id="rId10" Type="http://schemas.openxmlformats.org/officeDocument/2006/relationships/image" Target="../media/image33.png"/><Relationship Id="rId4" Type="http://schemas.openxmlformats.org/officeDocument/2006/relationships/image" Target="../media/image220.png"/><Relationship Id="rId9" Type="http://schemas.openxmlformats.org/officeDocument/2006/relationships/image" Target="../media/image32.png"/><Relationship Id="rId1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543800" cy="1679575"/>
          </a:xfrm>
        </p:spPr>
        <p:txBody>
          <a:bodyPr/>
          <a:lstStyle/>
          <a:p>
            <a:r>
              <a:rPr lang="en-US" dirty="0" smtClean="0"/>
              <a:t>Geometry Unit 7</a:t>
            </a:r>
            <a:endParaRPr lang="en-US" dirty="0"/>
          </a:p>
        </p:txBody>
      </p:sp>
      <p:sp>
        <p:nvSpPr>
          <p:cNvPr id="3" name="Subtitle 2"/>
          <p:cNvSpPr>
            <a:spLocks noGrp="1"/>
          </p:cNvSpPr>
          <p:nvPr>
            <p:ph type="subTitle" idx="1"/>
          </p:nvPr>
        </p:nvSpPr>
        <p:spPr>
          <a:xfrm>
            <a:off x="1219200" y="3200400"/>
            <a:ext cx="5029200" cy="457200"/>
          </a:xfrm>
        </p:spPr>
        <p:txBody>
          <a:bodyPr>
            <a:noAutofit/>
          </a:bodyPr>
          <a:lstStyle/>
          <a:p>
            <a:r>
              <a:rPr lang="en-US" sz="3200" dirty="0" smtClean="0"/>
              <a:t>Test study Guide/Breakdown</a:t>
            </a:r>
            <a:endParaRPr lang="en-US" sz="3200" dirty="0"/>
          </a:p>
        </p:txBody>
      </p:sp>
    </p:spTree>
    <p:extLst>
      <p:ext uri="{BB962C8B-B14F-4D97-AF65-F5344CB8AC3E}">
        <p14:creationId xmlns:p14="http://schemas.microsoft.com/office/powerpoint/2010/main" val="203275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237" y="152400"/>
            <a:ext cx="8382000" cy="685800"/>
          </a:xfrm>
        </p:spPr>
        <p:txBody>
          <a:bodyPr>
            <a:normAutofit fontScale="90000"/>
          </a:bodyPr>
          <a:lstStyle/>
          <a:p>
            <a:r>
              <a:rPr lang="en-US" sz="3200" dirty="0" smtClean="0"/>
              <a:t>Practice using the Postulates and </a:t>
            </a:r>
            <a:r>
              <a:rPr lang="en-US" sz="3200" dirty="0" smtClean="0"/>
              <a:t>Theorems – 2 Questions</a:t>
            </a:r>
            <a:endParaRPr lang="en-US" sz="3200" dirty="0"/>
          </a:p>
        </p:txBody>
      </p:sp>
      <p:sp>
        <p:nvSpPr>
          <p:cNvPr id="3" name="Content Placeholder 2"/>
          <p:cNvSpPr>
            <a:spLocks noGrp="1"/>
          </p:cNvSpPr>
          <p:nvPr>
            <p:ph idx="1"/>
          </p:nvPr>
        </p:nvSpPr>
        <p:spPr>
          <a:xfrm>
            <a:off x="0" y="1080885"/>
            <a:ext cx="8610600" cy="5287400"/>
          </a:xfrm>
        </p:spPr>
        <p:txBody>
          <a:bodyPr/>
          <a:lstStyle/>
          <a:p>
            <a:r>
              <a:rPr lang="en-US" dirty="0"/>
              <a:t>Can the two triangles given be proven similar? If so, state the similarity and tell which similarity postulate or theorem you would use</a:t>
            </a:r>
            <a:r>
              <a:rPr lang="en-US" dirty="0" smtClean="0"/>
              <a:t>. Be sure you can explain when it does work, as well as when it doesn’t.</a:t>
            </a:r>
          </a:p>
          <a:p>
            <a:endParaRPr lang="en-US" dirty="0" smtClean="0"/>
          </a:p>
          <a:p>
            <a:endParaRPr lang="en-US" dirty="0"/>
          </a:p>
          <a:p>
            <a:endParaRPr lang="en-US" dirty="0" smtClean="0"/>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endParaRPr lang="en-US" sz="2400" dirty="0">
              <a:solidFill>
                <a:prstClr val="black"/>
              </a:solidFill>
              <a:latin typeface="Georgia"/>
            </a:endParaRPr>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r>
              <a:rPr lang="en-US" sz="2400" dirty="0" smtClean="0">
                <a:solidFill>
                  <a:prstClr val="black"/>
                </a:solidFill>
                <a:latin typeface="Georgia"/>
              </a:rPr>
              <a:t>These </a:t>
            </a:r>
            <a:r>
              <a:rPr lang="en-US" sz="2400" dirty="0">
                <a:solidFill>
                  <a:prstClr val="black"/>
                </a:solidFill>
                <a:latin typeface="Georgia"/>
              </a:rPr>
              <a:t>triangles are congruent by the _____ _________ ________  because</a:t>
            </a:r>
          </a:p>
          <a:p>
            <a:pPr marL="109728" lvl="0" indent="0">
              <a:spcBef>
                <a:spcPts val="300"/>
              </a:spcBef>
              <a:spcAft>
                <a:spcPts val="0"/>
              </a:spcAft>
              <a:buClr>
                <a:srgbClr val="A04DA3"/>
              </a:buClr>
              <a:buNone/>
            </a:pPr>
            <a:endParaRPr lang="en-US" sz="2400" dirty="0" smtClean="0">
              <a:solidFill>
                <a:prstClr val="black"/>
              </a:solidFill>
              <a:latin typeface="Georgia"/>
            </a:endParaRPr>
          </a:p>
        </p:txBody>
      </p:sp>
      <p:sp>
        <p:nvSpPr>
          <p:cNvPr id="55" name="TextBox 54"/>
          <p:cNvSpPr txBox="1"/>
          <p:nvPr/>
        </p:nvSpPr>
        <p:spPr>
          <a:xfrm>
            <a:off x="6076793" y="4969317"/>
            <a:ext cx="1798687" cy="461665"/>
          </a:xfrm>
          <a:prstGeom prst="rect">
            <a:avLst/>
          </a:prstGeom>
          <a:noFill/>
        </p:spPr>
        <p:txBody>
          <a:bodyPr wrap="square" rtlCol="0">
            <a:spAutoFit/>
          </a:bodyPr>
          <a:lstStyle/>
          <a:p>
            <a:r>
              <a:rPr lang="en-US" sz="2400" b="1" dirty="0" smtClean="0">
                <a:solidFill>
                  <a:prstClr val="black"/>
                </a:solidFill>
                <a:latin typeface="Georgia"/>
              </a:rPr>
              <a:t>Similarity</a:t>
            </a:r>
            <a:endParaRPr lang="en-US" sz="2400" b="1" dirty="0">
              <a:solidFill>
                <a:prstClr val="black"/>
              </a:solidFill>
              <a:latin typeface="Georgia"/>
            </a:endParaRPr>
          </a:p>
        </p:txBody>
      </p:sp>
      <p:grpSp>
        <p:nvGrpSpPr>
          <p:cNvPr id="26" name="Group 25"/>
          <p:cNvGrpSpPr/>
          <p:nvPr/>
        </p:nvGrpSpPr>
        <p:grpSpPr>
          <a:xfrm>
            <a:off x="368309" y="2545043"/>
            <a:ext cx="3780350" cy="1927921"/>
            <a:chOff x="2129267" y="2297668"/>
            <a:chExt cx="3280933" cy="1927921"/>
          </a:xfrm>
        </p:grpSpPr>
        <p:sp>
          <p:nvSpPr>
            <p:cNvPr id="19" name="TextBox 18"/>
            <p:cNvSpPr txBox="1"/>
            <p:nvPr/>
          </p:nvSpPr>
          <p:spPr>
            <a:xfrm>
              <a:off x="2129267" y="3148329"/>
              <a:ext cx="457200" cy="369332"/>
            </a:xfrm>
            <a:prstGeom prst="rect">
              <a:avLst/>
            </a:prstGeom>
            <a:noFill/>
          </p:spPr>
          <p:txBody>
            <a:bodyPr wrap="square" rtlCol="0">
              <a:spAutoFit/>
            </a:bodyPr>
            <a:lstStyle/>
            <a:p>
              <a:r>
                <a:rPr lang="en-US" dirty="0" smtClean="0">
                  <a:solidFill>
                    <a:srgbClr val="FF0000"/>
                  </a:solidFill>
                </a:rPr>
                <a:t>16</a:t>
              </a:r>
              <a:endParaRPr lang="en-US" dirty="0">
                <a:solidFill>
                  <a:srgbClr val="FF0000"/>
                </a:solidFill>
              </a:endParaRPr>
            </a:p>
          </p:txBody>
        </p:sp>
        <p:sp>
          <p:nvSpPr>
            <p:cNvPr id="20" name="TextBox 19"/>
            <p:cNvSpPr txBox="1"/>
            <p:nvPr/>
          </p:nvSpPr>
          <p:spPr>
            <a:xfrm>
              <a:off x="3263900" y="2902896"/>
              <a:ext cx="457200" cy="369332"/>
            </a:xfrm>
            <a:prstGeom prst="rect">
              <a:avLst/>
            </a:prstGeom>
            <a:noFill/>
          </p:spPr>
          <p:txBody>
            <a:bodyPr wrap="square" rtlCol="0">
              <a:spAutoFit/>
            </a:bodyPr>
            <a:lstStyle/>
            <a:p>
              <a:r>
                <a:rPr lang="en-US" dirty="0" smtClean="0">
                  <a:solidFill>
                    <a:srgbClr val="FF0000"/>
                  </a:solidFill>
                </a:rPr>
                <a:t>24</a:t>
              </a:r>
              <a:endParaRPr lang="en-US" dirty="0">
                <a:solidFill>
                  <a:srgbClr val="FF0000"/>
                </a:solidFill>
              </a:endParaRPr>
            </a:p>
          </p:txBody>
        </p:sp>
        <p:sp>
          <p:nvSpPr>
            <p:cNvPr id="21" name="TextBox 20"/>
            <p:cNvSpPr txBox="1"/>
            <p:nvPr/>
          </p:nvSpPr>
          <p:spPr>
            <a:xfrm>
              <a:off x="4419600" y="2857816"/>
              <a:ext cx="457200" cy="369332"/>
            </a:xfrm>
            <a:prstGeom prst="rect">
              <a:avLst/>
            </a:prstGeom>
            <a:noFill/>
          </p:spPr>
          <p:txBody>
            <a:bodyPr wrap="square" rtlCol="0">
              <a:spAutoFit/>
            </a:bodyPr>
            <a:lstStyle/>
            <a:p>
              <a:r>
                <a:rPr lang="en-US" dirty="0" smtClean="0">
                  <a:solidFill>
                    <a:srgbClr val="FF0000"/>
                  </a:solidFill>
                </a:rPr>
                <a:t>30</a:t>
              </a:r>
              <a:endParaRPr lang="en-US" dirty="0">
                <a:solidFill>
                  <a:srgbClr val="FF0000"/>
                </a:solidFill>
              </a:endParaRPr>
            </a:p>
          </p:txBody>
        </p:sp>
        <p:sp>
          <p:nvSpPr>
            <p:cNvPr id="22" name="TextBox 21"/>
            <p:cNvSpPr txBox="1"/>
            <p:nvPr/>
          </p:nvSpPr>
          <p:spPr>
            <a:xfrm>
              <a:off x="3886200" y="3856257"/>
              <a:ext cx="457200" cy="369332"/>
            </a:xfrm>
            <a:prstGeom prst="rect">
              <a:avLst/>
            </a:prstGeom>
            <a:noFill/>
          </p:spPr>
          <p:txBody>
            <a:bodyPr wrap="square" rtlCol="0">
              <a:spAutoFit/>
            </a:bodyPr>
            <a:lstStyle/>
            <a:p>
              <a:r>
                <a:rPr lang="en-US" dirty="0" smtClean="0">
                  <a:solidFill>
                    <a:srgbClr val="FF0000"/>
                  </a:solidFill>
                </a:rPr>
                <a:t>36</a:t>
              </a:r>
              <a:endParaRPr lang="en-US" dirty="0">
                <a:solidFill>
                  <a:srgbClr val="FF0000"/>
                </a:solidFill>
              </a:endParaRPr>
            </a:p>
          </p:txBody>
        </p:sp>
        <p:grpSp>
          <p:nvGrpSpPr>
            <p:cNvPr id="25" name="Group 24"/>
            <p:cNvGrpSpPr/>
            <p:nvPr/>
          </p:nvGrpSpPr>
          <p:grpSpPr>
            <a:xfrm>
              <a:off x="2209800" y="2482334"/>
              <a:ext cx="3200400" cy="1408300"/>
              <a:chOff x="609600" y="2667000"/>
              <a:chExt cx="2743200" cy="1237610"/>
            </a:xfrm>
          </p:grpSpPr>
          <p:cxnSp>
            <p:nvCxnSpPr>
              <p:cNvPr id="6" name="Straight Connector 5"/>
              <p:cNvCxnSpPr/>
              <p:nvPr/>
            </p:nvCxnSpPr>
            <p:spPr>
              <a:xfrm>
                <a:off x="609600" y="2819400"/>
                <a:ext cx="381000" cy="107123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990600" y="3890634"/>
                <a:ext cx="2362200" cy="13975"/>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09600" y="2667000"/>
                <a:ext cx="1295400" cy="15240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1905000" y="2667000"/>
                <a:ext cx="1447800" cy="122363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990600" y="2667000"/>
                <a:ext cx="914400" cy="1237610"/>
              </a:xfrm>
              <a:prstGeom prst="line">
                <a:avLst/>
              </a:prstGeom>
            </p:spPr>
            <p:style>
              <a:lnRef idx="1">
                <a:schemeClr val="dk1"/>
              </a:lnRef>
              <a:fillRef idx="0">
                <a:schemeClr val="dk1"/>
              </a:fillRef>
              <a:effectRef idx="0">
                <a:schemeClr val="dk1"/>
              </a:effectRef>
              <a:fontRef idx="minor">
                <a:schemeClr val="tx1"/>
              </a:fontRef>
            </p:style>
          </p:cxnSp>
        </p:grpSp>
        <p:sp>
          <p:nvSpPr>
            <p:cNvPr id="30" name="TextBox 29"/>
            <p:cNvSpPr txBox="1"/>
            <p:nvPr/>
          </p:nvSpPr>
          <p:spPr>
            <a:xfrm>
              <a:off x="2743200" y="2297668"/>
              <a:ext cx="457200" cy="369332"/>
            </a:xfrm>
            <a:prstGeom prst="rect">
              <a:avLst/>
            </a:prstGeom>
            <a:noFill/>
          </p:spPr>
          <p:txBody>
            <a:bodyPr wrap="square" rtlCol="0">
              <a:spAutoFit/>
            </a:bodyPr>
            <a:lstStyle/>
            <a:p>
              <a:r>
                <a:rPr lang="en-US" dirty="0" smtClean="0">
                  <a:solidFill>
                    <a:srgbClr val="FF0000"/>
                  </a:solidFill>
                </a:rPr>
                <a:t>20</a:t>
              </a:r>
              <a:endParaRPr lang="en-US" dirty="0">
                <a:solidFill>
                  <a:srgbClr val="FF0000"/>
                </a:solidFill>
              </a:endParaRPr>
            </a:p>
          </p:txBody>
        </p:sp>
      </p:grpSp>
      <p:sp>
        <p:nvSpPr>
          <p:cNvPr id="32" name="TextBox 31"/>
          <p:cNvSpPr txBox="1"/>
          <p:nvPr/>
        </p:nvSpPr>
        <p:spPr>
          <a:xfrm>
            <a:off x="1291367" y="5939135"/>
            <a:ext cx="6094429" cy="461665"/>
          </a:xfrm>
          <a:prstGeom prst="rect">
            <a:avLst/>
          </a:prstGeom>
          <a:noFill/>
        </p:spPr>
        <p:txBody>
          <a:bodyPr wrap="square" rtlCol="0">
            <a:spAutoFit/>
          </a:bodyPr>
          <a:lstStyle/>
          <a:p>
            <a:r>
              <a:rPr lang="en-US" sz="2400" dirty="0" smtClean="0">
                <a:solidFill>
                  <a:prstClr val="black"/>
                </a:solidFill>
                <a:latin typeface="Georgia"/>
              </a:rPr>
              <a:t>The sides of the triangles are in proportion.</a:t>
            </a:r>
            <a:endParaRPr lang="en-US" sz="2400" dirty="0">
              <a:solidFill>
                <a:prstClr val="black"/>
              </a:solidFill>
              <a:latin typeface="Georgia"/>
            </a:endParaRPr>
          </a:p>
        </p:txBody>
      </p:sp>
      <p:sp>
        <p:nvSpPr>
          <p:cNvPr id="4" name="TextBox 3"/>
          <p:cNvSpPr txBox="1"/>
          <p:nvPr/>
        </p:nvSpPr>
        <p:spPr>
          <a:xfrm>
            <a:off x="3657600" y="2195375"/>
            <a:ext cx="4604811" cy="1200329"/>
          </a:xfrm>
          <a:prstGeom prst="rect">
            <a:avLst/>
          </a:prstGeom>
          <a:noFill/>
        </p:spPr>
        <p:txBody>
          <a:bodyPr wrap="square" rtlCol="0">
            <a:spAutoFit/>
          </a:bodyPr>
          <a:lstStyle/>
          <a:p>
            <a:r>
              <a:rPr lang="en-US" dirty="0" smtClean="0"/>
              <a:t>Use proportions with the sets of corresponding sides. The goal is to simplify them so that they end up equal. If they do, then the triangles are similar.</a:t>
            </a:r>
            <a:endParaRPr lang="en-US" dirty="0"/>
          </a:p>
        </p:txBody>
      </p:sp>
      <p:sp>
        <p:nvSpPr>
          <p:cNvPr id="24" name="TextBox 23"/>
          <p:cNvSpPr txBox="1"/>
          <p:nvPr/>
        </p:nvSpPr>
        <p:spPr>
          <a:xfrm>
            <a:off x="5151487" y="4948697"/>
            <a:ext cx="1020713" cy="461665"/>
          </a:xfrm>
          <a:prstGeom prst="rect">
            <a:avLst/>
          </a:prstGeom>
          <a:noFill/>
        </p:spPr>
        <p:txBody>
          <a:bodyPr wrap="square" rtlCol="0">
            <a:spAutoFit/>
          </a:bodyPr>
          <a:lstStyle/>
          <a:p>
            <a:r>
              <a:rPr lang="en-US" sz="2400" b="1" dirty="0" smtClean="0">
                <a:solidFill>
                  <a:prstClr val="black"/>
                </a:solidFill>
                <a:latin typeface="Georgia"/>
              </a:rPr>
              <a:t>SSS</a:t>
            </a:r>
            <a:endParaRPr lang="en-US" sz="2400" b="1" dirty="0">
              <a:solidFill>
                <a:prstClr val="black"/>
              </a:solidFill>
              <a:latin typeface="Georgia"/>
            </a:endParaRPr>
          </a:p>
        </p:txBody>
      </p:sp>
      <p:sp>
        <p:nvSpPr>
          <p:cNvPr id="27" name="TextBox 26"/>
          <p:cNvSpPr txBox="1"/>
          <p:nvPr/>
        </p:nvSpPr>
        <p:spPr>
          <a:xfrm>
            <a:off x="83576" y="5253257"/>
            <a:ext cx="1911511" cy="461665"/>
          </a:xfrm>
          <a:prstGeom prst="rect">
            <a:avLst/>
          </a:prstGeom>
          <a:noFill/>
        </p:spPr>
        <p:txBody>
          <a:bodyPr wrap="square" rtlCol="0">
            <a:spAutoFit/>
          </a:bodyPr>
          <a:lstStyle/>
          <a:p>
            <a:r>
              <a:rPr lang="en-US" sz="2400" b="1" dirty="0" smtClean="0">
                <a:solidFill>
                  <a:prstClr val="black"/>
                </a:solidFill>
                <a:latin typeface="Georgia"/>
              </a:rPr>
              <a:t>Theorem</a:t>
            </a:r>
            <a:endParaRPr lang="en-US" sz="2400" b="1" dirty="0">
              <a:solidFill>
                <a:prstClr val="black"/>
              </a:solidFill>
              <a:latin typeface="Georgia"/>
            </a:endParaRPr>
          </a:p>
        </p:txBody>
      </p:sp>
      <mc:AlternateContent xmlns:mc="http://schemas.openxmlformats.org/markup-compatibility/2006">
        <mc:Choice xmlns:a14="http://schemas.microsoft.com/office/drawing/2010/main" Requires="a14">
          <p:sp>
            <p:nvSpPr>
              <p:cNvPr id="5" name="TextBox 4"/>
              <p:cNvSpPr txBox="1"/>
              <p:nvPr/>
            </p:nvSpPr>
            <p:spPr>
              <a:xfrm>
                <a:off x="4876800" y="3165607"/>
                <a:ext cx="1956369" cy="1702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200" i="1" smtClean="0">
                              <a:latin typeface="Cambria Math"/>
                            </a:rPr>
                          </m:ctrlPr>
                        </m:fPr>
                        <m:num>
                          <m:r>
                            <a:rPr lang="en-US" sz="2200" b="0" i="1" smtClean="0">
                              <a:latin typeface="Cambria Math"/>
                            </a:rPr>
                            <m:t>16</m:t>
                          </m:r>
                        </m:num>
                        <m:den>
                          <m:r>
                            <a:rPr lang="en-US" sz="2200" b="0" i="1" smtClean="0">
                              <a:latin typeface="Cambria Math"/>
                            </a:rPr>
                            <m:t>24</m:t>
                          </m:r>
                        </m:den>
                      </m:f>
                      <m:r>
                        <a:rPr lang="en-US" sz="2200" b="0" i="1" smtClean="0">
                          <a:latin typeface="Cambria Math"/>
                        </a:rPr>
                        <m:t>=</m:t>
                      </m:r>
                      <m:f>
                        <m:fPr>
                          <m:ctrlPr>
                            <a:rPr lang="en-US" sz="2200" b="0" i="1" smtClean="0">
                              <a:latin typeface="Cambria Math"/>
                            </a:rPr>
                          </m:ctrlPr>
                        </m:fPr>
                        <m:num>
                          <m:r>
                            <a:rPr lang="en-US" sz="2200" b="0" i="1" smtClean="0">
                              <a:latin typeface="Cambria Math"/>
                            </a:rPr>
                            <m:t>20</m:t>
                          </m:r>
                        </m:num>
                        <m:den>
                          <m:r>
                            <a:rPr lang="en-US" sz="2200" b="0" i="1" smtClean="0">
                              <a:latin typeface="Cambria Math"/>
                            </a:rPr>
                            <m:t>30</m:t>
                          </m:r>
                        </m:den>
                      </m:f>
                      <m:r>
                        <a:rPr lang="en-US" sz="2200" b="0" i="1" smtClean="0">
                          <a:latin typeface="Cambria Math"/>
                        </a:rPr>
                        <m:t>=</m:t>
                      </m:r>
                      <m:f>
                        <m:fPr>
                          <m:ctrlPr>
                            <a:rPr lang="en-US" sz="2200" b="0" i="1" smtClean="0">
                              <a:latin typeface="Cambria Math"/>
                            </a:rPr>
                          </m:ctrlPr>
                        </m:fPr>
                        <m:num>
                          <m:r>
                            <a:rPr lang="en-US" sz="2200" b="0" i="1" smtClean="0">
                              <a:latin typeface="Cambria Math"/>
                            </a:rPr>
                            <m:t>24</m:t>
                          </m:r>
                        </m:num>
                        <m:den>
                          <m:r>
                            <a:rPr lang="en-US" sz="2200" b="0" i="1" smtClean="0">
                              <a:latin typeface="Cambria Math"/>
                            </a:rPr>
                            <m:t>36</m:t>
                          </m:r>
                        </m:den>
                      </m:f>
                    </m:oMath>
                  </m:oMathPara>
                </a14:m>
                <a:endParaRPr lang="en-US" sz="2200" dirty="0" smtClean="0"/>
              </a:p>
              <a:p>
                <a:endParaRPr lang="en-US" sz="2200" dirty="0" smtClean="0"/>
              </a:p>
              <a:p>
                <a:pPr/>
                <a14:m>
                  <m:oMathPara xmlns:m="http://schemas.openxmlformats.org/officeDocument/2006/math">
                    <m:oMathParaPr>
                      <m:jc m:val="centerGroup"/>
                    </m:oMathParaPr>
                    <m:oMath xmlns:m="http://schemas.openxmlformats.org/officeDocument/2006/math">
                      <m:f>
                        <m:fPr>
                          <m:ctrlPr>
                            <a:rPr lang="en-US" sz="2200" i="1" smtClean="0">
                              <a:latin typeface="Cambria Math"/>
                            </a:rPr>
                          </m:ctrlPr>
                        </m:fPr>
                        <m:num>
                          <m:r>
                            <a:rPr lang="en-US" sz="2200" b="0" i="1" smtClean="0">
                              <a:latin typeface="Cambria Math"/>
                            </a:rPr>
                            <m:t>2</m:t>
                          </m:r>
                        </m:num>
                        <m:den>
                          <m:r>
                            <a:rPr lang="en-US" sz="2200" b="0" i="1" smtClean="0">
                              <a:latin typeface="Cambria Math"/>
                            </a:rPr>
                            <m:t>3</m:t>
                          </m:r>
                        </m:den>
                      </m:f>
                      <m:r>
                        <a:rPr lang="en-US" sz="2200" b="0" i="1" smtClean="0">
                          <a:latin typeface="Cambria Math"/>
                        </a:rPr>
                        <m:t>=</m:t>
                      </m:r>
                      <m:f>
                        <m:fPr>
                          <m:ctrlPr>
                            <a:rPr lang="en-US" sz="2200" b="0" i="1" smtClean="0">
                              <a:latin typeface="Cambria Math"/>
                            </a:rPr>
                          </m:ctrlPr>
                        </m:fPr>
                        <m:num>
                          <m:r>
                            <a:rPr lang="en-US" sz="2200" b="0" i="1" smtClean="0">
                              <a:latin typeface="Cambria Math"/>
                            </a:rPr>
                            <m:t>2</m:t>
                          </m:r>
                        </m:num>
                        <m:den>
                          <m:r>
                            <a:rPr lang="en-US" sz="2200" b="0" i="1" smtClean="0">
                              <a:latin typeface="Cambria Math"/>
                            </a:rPr>
                            <m:t>3</m:t>
                          </m:r>
                        </m:den>
                      </m:f>
                      <m:r>
                        <a:rPr lang="en-US" sz="2200" b="0" i="1" smtClean="0">
                          <a:latin typeface="Cambria Math"/>
                        </a:rPr>
                        <m:t>=</m:t>
                      </m:r>
                      <m:f>
                        <m:fPr>
                          <m:ctrlPr>
                            <a:rPr lang="en-US" sz="2200" b="0" i="1" smtClean="0">
                              <a:latin typeface="Cambria Math"/>
                            </a:rPr>
                          </m:ctrlPr>
                        </m:fPr>
                        <m:num>
                          <m:r>
                            <a:rPr lang="en-US" sz="2200" b="0" i="1" smtClean="0">
                              <a:latin typeface="Cambria Math"/>
                            </a:rPr>
                            <m:t>2</m:t>
                          </m:r>
                        </m:num>
                        <m:den>
                          <m:r>
                            <a:rPr lang="en-US" sz="2200" b="0" i="1" smtClean="0">
                              <a:latin typeface="Cambria Math"/>
                            </a:rPr>
                            <m:t>3</m:t>
                          </m:r>
                        </m:den>
                      </m:f>
                    </m:oMath>
                  </m:oMathPara>
                </a14:m>
                <a:endParaRPr lang="en-US" sz="2200" dirty="0"/>
              </a:p>
            </p:txBody>
          </p:sp>
        </mc:Choice>
        <mc:Fallback>
          <p:sp>
            <p:nvSpPr>
              <p:cNvPr id="5" name="TextBox 4"/>
              <p:cNvSpPr txBox="1">
                <a:spLocks noRot="1" noChangeAspect="1" noMove="1" noResize="1" noEditPoints="1" noAdjustHandles="1" noChangeArrowheads="1" noChangeShapeType="1" noTextEdit="1"/>
              </p:cNvSpPr>
              <p:nvPr/>
            </p:nvSpPr>
            <p:spPr>
              <a:xfrm>
                <a:off x="4876800" y="3165607"/>
                <a:ext cx="1956369" cy="1702902"/>
              </a:xfrm>
              <a:prstGeom prst="rect">
                <a:avLst/>
              </a:prstGeom>
              <a:blipFill rotWithShape="1">
                <a:blip r:embed="rId2"/>
                <a:stretch>
                  <a:fillRect l="-3738" r="-4050"/>
                </a:stretch>
              </a:blipFill>
            </p:spPr>
            <p:txBody>
              <a:bodyPr/>
              <a:lstStyle/>
              <a:p>
                <a:r>
                  <a:rPr lang="en-US">
                    <a:noFill/>
                  </a:rPr>
                  <a:t> </a:t>
                </a:r>
              </a:p>
            </p:txBody>
          </p:sp>
        </mc:Fallback>
      </mc:AlternateContent>
    </p:spTree>
    <p:extLst>
      <p:ext uri="{BB962C8B-B14F-4D97-AF65-F5344CB8AC3E}">
        <p14:creationId xmlns:p14="http://schemas.microsoft.com/office/powerpoint/2010/main" val="78327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2000"/>
                                        <p:tgtEl>
                                          <p:spTgt spid="24"/>
                                        </p:tgtEl>
                                      </p:cBhvr>
                                    </p:animEffect>
                                    <p:anim calcmode="lin" valueType="num">
                                      <p:cBhvr>
                                        <p:cTn id="29" dur="2000" fill="hold"/>
                                        <p:tgtEl>
                                          <p:spTgt spid="24"/>
                                        </p:tgtEl>
                                        <p:attrNameLst>
                                          <p:attrName>ppt_w</p:attrName>
                                        </p:attrNameLst>
                                      </p:cBhvr>
                                      <p:tavLst>
                                        <p:tav tm="0" fmla="#ppt_w*sin(2.5*pi*$)">
                                          <p:val>
                                            <p:fltVal val="0"/>
                                          </p:val>
                                        </p:tav>
                                        <p:tav tm="100000">
                                          <p:val>
                                            <p:fltVal val="1"/>
                                          </p:val>
                                        </p:tav>
                                      </p:tavLst>
                                    </p:anim>
                                    <p:anim calcmode="lin" valueType="num">
                                      <p:cBhvr>
                                        <p:cTn id="30" dur="2000" fill="hold"/>
                                        <p:tgtEl>
                                          <p:spTgt spid="24"/>
                                        </p:tgtEl>
                                        <p:attrNameLst>
                                          <p:attrName>ppt_h</p:attrName>
                                        </p:attrNameLst>
                                      </p:cBhvr>
                                      <p:tavLst>
                                        <p:tav tm="0">
                                          <p:val>
                                            <p:strVal val="#ppt_h"/>
                                          </p:val>
                                        </p:tav>
                                        <p:tav tm="100000">
                                          <p:val>
                                            <p:strVal val="#ppt_h"/>
                                          </p:val>
                                        </p:tav>
                                      </p:tavLst>
                                    </p:anim>
                                  </p:childTnLst>
                                </p:cTn>
                              </p:par>
                              <p:par>
                                <p:cTn id="31" presetID="45"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2000"/>
                                        <p:tgtEl>
                                          <p:spTgt spid="55"/>
                                        </p:tgtEl>
                                      </p:cBhvr>
                                    </p:animEffect>
                                    <p:anim calcmode="lin" valueType="num">
                                      <p:cBhvr>
                                        <p:cTn id="34" dur="2000" fill="hold"/>
                                        <p:tgtEl>
                                          <p:spTgt spid="55"/>
                                        </p:tgtEl>
                                        <p:attrNameLst>
                                          <p:attrName>ppt_w</p:attrName>
                                        </p:attrNameLst>
                                      </p:cBhvr>
                                      <p:tavLst>
                                        <p:tav tm="0" fmla="#ppt_w*sin(2.5*pi*$)">
                                          <p:val>
                                            <p:fltVal val="0"/>
                                          </p:val>
                                        </p:tav>
                                        <p:tav tm="100000">
                                          <p:val>
                                            <p:fltVal val="1"/>
                                          </p:val>
                                        </p:tav>
                                      </p:tavLst>
                                    </p:anim>
                                    <p:anim calcmode="lin" valueType="num">
                                      <p:cBhvr>
                                        <p:cTn id="35" dur="2000" fill="hold"/>
                                        <p:tgtEl>
                                          <p:spTgt spid="55"/>
                                        </p:tgtEl>
                                        <p:attrNameLst>
                                          <p:attrName>ppt_h</p:attrName>
                                        </p:attrNameLst>
                                      </p:cBhvr>
                                      <p:tavLst>
                                        <p:tav tm="0">
                                          <p:val>
                                            <p:strVal val="#ppt_h"/>
                                          </p:val>
                                        </p:tav>
                                        <p:tav tm="100000">
                                          <p:val>
                                            <p:strVal val="#ppt_h"/>
                                          </p:val>
                                        </p:tav>
                                      </p:tavLst>
                                    </p:anim>
                                  </p:childTnLst>
                                </p:cTn>
                              </p:par>
                              <p:par>
                                <p:cTn id="36" presetID="45"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2000"/>
                                        <p:tgtEl>
                                          <p:spTgt spid="27"/>
                                        </p:tgtEl>
                                      </p:cBhvr>
                                    </p:animEffect>
                                    <p:anim calcmode="lin" valueType="num">
                                      <p:cBhvr>
                                        <p:cTn id="39" dur="2000" fill="hold"/>
                                        <p:tgtEl>
                                          <p:spTgt spid="27"/>
                                        </p:tgtEl>
                                        <p:attrNameLst>
                                          <p:attrName>ppt_w</p:attrName>
                                        </p:attrNameLst>
                                      </p:cBhvr>
                                      <p:tavLst>
                                        <p:tav tm="0" fmla="#ppt_w*sin(2.5*pi*$)">
                                          <p:val>
                                            <p:fltVal val="0"/>
                                          </p:val>
                                        </p:tav>
                                        <p:tav tm="100000">
                                          <p:val>
                                            <p:fltVal val="1"/>
                                          </p:val>
                                        </p:tav>
                                      </p:tavLst>
                                    </p:anim>
                                    <p:anim calcmode="lin" valueType="num">
                                      <p:cBhvr>
                                        <p:cTn id="40" dur="2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down)">
                                      <p:cBhvr>
                                        <p:cTn id="45" dur="580">
                                          <p:stCondLst>
                                            <p:cond delay="0"/>
                                          </p:stCondLst>
                                        </p:cTn>
                                        <p:tgtEl>
                                          <p:spTgt spid="32"/>
                                        </p:tgtEl>
                                      </p:cBhvr>
                                    </p:animEffect>
                                    <p:anim calcmode="lin" valueType="num">
                                      <p:cBhvr>
                                        <p:cTn id="4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51" dur="26">
                                          <p:stCondLst>
                                            <p:cond delay="650"/>
                                          </p:stCondLst>
                                        </p:cTn>
                                        <p:tgtEl>
                                          <p:spTgt spid="32"/>
                                        </p:tgtEl>
                                      </p:cBhvr>
                                      <p:to x="100000" y="60000"/>
                                    </p:animScale>
                                    <p:animScale>
                                      <p:cBhvr>
                                        <p:cTn id="52" dur="166" decel="50000">
                                          <p:stCondLst>
                                            <p:cond delay="676"/>
                                          </p:stCondLst>
                                        </p:cTn>
                                        <p:tgtEl>
                                          <p:spTgt spid="32"/>
                                        </p:tgtEl>
                                      </p:cBhvr>
                                      <p:to x="100000" y="100000"/>
                                    </p:animScale>
                                    <p:animScale>
                                      <p:cBhvr>
                                        <p:cTn id="53" dur="26">
                                          <p:stCondLst>
                                            <p:cond delay="1312"/>
                                          </p:stCondLst>
                                        </p:cTn>
                                        <p:tgtEl>
                                          <p:spTgt spid="32"/>
                                        </p:tgtEl>
                                      </p:cBhvr>
                                      <p:to x="100000" y="80000"/>
                                    </p:animScale>
                                    <p:animScale>
                                      <p:cBhvr>
                                        <p:cTn id="54" dur="166" decel="50000">
                                          <p:stCondLst>
                                            <p:cond delay="1338"/>
                                          </p:stCondLst>
                                        </p:cTn>
                                        <p:tgtEl>
                                          <p:spTgt spid="32"/>
                                        </p:tgtEl>
                                      </p:cBhvr>
                                      <p:to x="100000" y="100000"/>
                                    </p:animScale>
                                    <p:animScale>
                                      <p:cBhvr>
                                        <p:cTn id="55" dur="26">
                                          <p:stCondLst>
                                            <p:cond delay="1642"/>
                                          </p:stCondLst>
                                        </p:cTn>
                                        <p:tgtEl>
                                          <p:spTgt spid="32"/>
                                        </p:tgtEl>
                                      </p:cBhvr>
                                      <p:to x="100000" y="90000"/>
                                    </p:animScale>
                                    <p:animScale>
                                      <p:cBhvr>
                                        <p:cTn id="56" dur="166" decel="50000">
                                          <p:stCondLst>
                                            <p:cond delay="1668"/>
                                          </p:stCondLst>
                                        </p:cTn>
                                        <p:tgtEl>
                                          <p:spTgt spid="32"/>
                                        </p:tgtEl>
                                      </p:cBhvr>
                                      <p:to x="100000" y="100000"/>
                                    </p:animScale>
                                    <p:animScale>
                                      <p:cBhvr>
                                        <p:cTn id="57" dur="26">
                                          <p:stCondLst>
                                            <p:cond delay="1808"/>
                                          </p:stCondLst>
                                        </p:cTn>
                                        <p:tgtEl>
                                          <p:spTgt spid="32"/>
                                        </p:tgtEl>
                                      </p:cBhvr>
                                      <p:to x="100000" y="95000"/>
                                    </p:animScale>
                                    <p:animScale>
                                      <p:cBhvr>
                                        <p:cTn id="58" dur="166" decel="50000">
                                          <p:stCondLst>
                                            <p:cond delay="1834"/>
                                          </p:stCondLst>
                                        </p:cTn>
                                        <p:tgtEl>
                                          <p:spTgt spid="3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32" grpId="0"/>
      <p:bldP spid="4" grpId="0"/>
      <p:bldP spid="24" grpId="0"/>
      <p:bldP spid="27"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56" y="152400"/>
            <a:ext cx="8382000" cy="762000"/>
          </a:xfrm>
        </p:spPr>
        <p:txBody>
          <a:bodyPr>
            <a:normAutofit fontScale="90000"/>
          </a:bodyPr>
          <a:lstStyle/>
          <a:p>
            <a:r>
              <a:rPr lang="en-US" sz="3200" dirty="0" smtClean="0"/>
              <a:t>Practice using the Postulates and </a:t>
            </a:r>
            <a:r>
              <a:rPr lang="en-US" sz="3200" dirty="0" smtClean="0"/>
              <a:t>Theorems – 2 More Questions</a:t>
            </a:r>
            <a:endParaRPr lang="en-US" sz="3200" dirty="0"/>
          </a:p>
        </p:txBody>
      </p:sp>
      <p:sp>
        <p:nvSpPr>
          <p:cNvPr id="3" name="Content Placeholder 2"/>
          <p:cNvSpPr>
            <a:spLocks noGrp="1"/>
          </p:cNvSpPr>
          <p:nvPr>
            <p:ph idx="1"/>
          </p:nvPr>
        </p:nvSpPr>
        <p:spPr>
          <a:xfrm>
            <a:off x="-59481" y="1121002"/>
            <a:ext cx="8765310" cy="5813198"/>
          </a:xfrm>
        </p:spPr>
        <p:txBody>
          <a:bodyPr/>
          <a:lstStyle/>
          <a:p>
            <a:pPr lvl="0">
              <a:buClr>
                <a:srgbClr val="A9A57C"/>
              </a:buClr>
            </a:pPr>
            <a:r>
              <a:rPr lang="en-US" dirty="0">
                <a:solidFill>
                  <a:srgbClr val="2F2B20"/>
                </a:solidFill>
              </a:rPr>
              <a:t>Can the two triangles given be proven similar? If so, state the similarity and tell which similarity postulate or theorem you would use. Be sure you can explain when it does work, as well as when it doesn’t.</a:t>
            </a:r>
          </a:p>
          <a:p>
            <a:endParaRPr lang="en-US" dirty="0"/>
          </a:p>
          <a:p>
            <a:endParaRPr lang="en-US" dirty="0" smtClean="0"/>
          </a:p>
          <a:p>
            <a:endParaRPr lang="en-US" dirty="0"/>
          </a:p>
          <a:p>
            <a:endParaRPr lang="en-US" dirty="0" smtClean="0"/>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endParaRPr lang="en-US" sz="2400" dirty="0" smtClean="0">
              <a:solidFill>
                <a:prstClr val="black"/>
              </a:solidFill>
              <a:latin typeface="Georgia"/>
            </a:endParaRPr>
          </a:p>
          <a:p>
            <a:pPr marL="109728" lvl="0" indent="0">
              <a:spcBef>
                <a:spcPts val="300"/>
              </a:spcBef>
              <a:spcAft>
                <a:spcPts val="0"/>
              </a:spcAft>
              <a:buClr>
                <a:srgbClr val="A04DA3"/>
              </a:buClr>
              <a:buNone/>
            </a:pPr>
            <a:r>
              <a:rPr lang="en-US" sz="2400" dirty="0" smtClean="0">
                <a:solidFill>
                  <a:prstClr val="black"/>
                </a:solidFill>
                <a:latin typeface="Georgia"/>
              </a:rPr>
              <a:t>The </a:t>
            </a:r>
            <a:r>
              <a:rPr lang="en-US" sz="2400" dirty="0">
                <a:solidFill>
                  <a:prstClr val="black"/>
                </a:solidFill>
                <a:latin typeface="Georgia"/>
              </a:rPr>
              <a:t>triangles are NOT similar because </a:t>
            </a:r>
          </a:p>
          <a:p>
            <a:pPr marL="109728" lvl="0" indent="0">
              <a:spcBef>
                <a:spcPts val="300"/>
              </a:spcBef>
              <a:spcAft>
                <a:spcPts val="0"/>
              </a:spcAft>
              <a:buClr>
                <a:srgbClr val="A04DA3"/>
              </a:buClr>
              <a:buNone/>
            </a:pPr>
            <a:endParaRPr lang="en-US" sz="2400" dirty="0" smtClean="0">
              <a:solidFill>
                <a:prstClr val="black"/>
              </a:solidFill>
              <a:latin typeface="Georgia"/>
            </a:endParaRPr>
          </a:p>
        </p:txBody>
      </p:sp>
      <p:sp>
        <p:nvSpPr>
          <p:cNvPr id="40" name="TextBox 39"/>
          <p:cNvSpPr txBox="1"/>
          <p:nvPr/>
        </p:nvSpPr>
        <p:spPr>
          <a:xfrm>
            <a:off x="-21381" y="6075611"/>
            <a:ext cx="8689110" cy="461665"/>
          </a:xfrm>
          <a:prstGeom prst="rect">
            <a:avLst/>
          </a:prstGeom>
          <a:noFill/>
        </p:spPr>
        <p:txBody>
          <a:bodyPr wrap="square" rtlCol="0">
            <a:spAutoFit/>
          </a:bodyPr>
          <a:lstStyle/>
          <a:p>
            <a:r>
              <a:rPr lang="en-US" sz="2400" dirty="0" smtClean="0">
                <a:solidFill>
                  <a:prstClr val="black"/>
                </a:solidFill>
                <a:latin typeface="Georgia"/>
              </a:rPr>
              <a:t>The proportional sides are not between the congruent angles.</a:t>
            </a:r>
            <a:endParaRPr lang="en-US" sz="2400" dirty="0">
              <a:solidFill>
                <a:prstClr val="black"/>
              </a:solidFill>
              <a:latin typeface="Georgia"/>
            </a:endParaRPr>
          </a:p>
        </p:txBody>
      </p:sp>
      <p:grpSp>
        <p:nvGrpSpPr>
          <p:cNvPr id="13" name="Group 12"/>
          <p:cNvGrpSpPr/>
          <p:nvPr/>
        </p:nvGrpSpPr>
        <p:grpSpPr>
          <a:xfrm>
            <a:off x="387615" y="2447453"/>
            <a:ext cx="5562600" cy="1447800"/>
            <a:chOff x="1371600" y="2422236"/>
            <a:chExt cx="5562600" cy="1447800"/>
          </a:xfrm>
        </p:grpSpPr>
        <p:grpSp>
          <p:nvGrpSpPr>
            <p:cNvPr id="12" name="Group 11"/>
            <p:cNvGrpSpPr/>
            <p:nvPr/>
          </p:nvGrpSpPr>
          <p:grpSpPr>
            <a:xfrm>
              <a:off x="1371600" y="2422236"/>
              <a:ext cx="5451556" cy="1447800"/>
              <a:chOff x="1254044" y="2590800"/>
              <a:chExt cx="5451556" cy="1447800"/>
            </a:xfrm>
          </p:grpSpPr>
          <p:cxnSp>
            <p:nvCxnSpPr>
              <p:cNvPr id="5" name="Straight Connector 4"/>
              <p:cNvCxnSpPr/>
              <p:nvPr/>
            </p:nvCxnSpPr>
            <p:spPr>
              <a:xfrm>
                <a:off x="1260971" y="2590800"/>
                <a:ext cx="4953000" cy="10668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1752600" y="2667000"/>
                <a:ext cx="4953000" cy="137160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6213971" y="2667000"/>
                <a:ext cx="491629" cy="99060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254044" y="2590800"/>
                <a:ext cx="498556" cy="1447800"/>
              </a:xfrm>
              <a:prstGeom prst="line">
                <a:avLst/>
              </a:prstGeom>
            </p:spPr>
            <p:style>
              <a:lnRef idx="1">
                <a:schemeClr val="dk1"/>
              </a:lnRef>
              <a:fillRef idx="0">
                <a:schemeClr val="dk1"/>
              </a:fillRef>
              <a:effectRef idx="0">
                <a:schemeClr val="dk1"/>
              </a:effectRef>
              <a:fontRef idx="minor">
                <a:schemeClr val="tx1"/>
              </a:fontRef>
            </p:style>
          </p:cxnSp>
        </p:grpSp>
        <p:sp>
          <p:nvSpPr>
            <p:cNvPr id="19" name="TextBox 18"/>
            <p:cNvSpPr txBox="1"/>
            <p:nvPr/>
          </p:nvSpPr>
          <p:spPr>
            <a:xfrm>
              <a:off x="2819400" y="2459181"/>
              <a:ext cx="457200" cy="369332"/>
            </a:xfrm>
            <a:prstGeom prst="rect">
              <a:avLst/>
            </a:prstGeom>
            <a:noFill/>
          </p:spPr>
          <p:txBody>
            <a:bodyPr wrap="square" rtlCol="0">
              <a:spAutoFit/>
            </a:bodyPr>
            <a:lstStyle/>
            <a:p>
              <a:r>
                <a:rPr lang="en-US" dirty="0" smtClean="0">
                  <a:solidFill>
                    <a:srgbClr val="FF0000"/>
                  </a:solidFill>
                </a:rPr>
                <a:t>12</a:t>
              </a:r>
              <a:endParaRPr lang="en-US" dirty="0">
                <a:solidFill>
                  <a:srgbClr val="FF0000"/>
                </a:solidFill>
              </a:endParaRPr>
            </a:p>
          </p:txBody>
        </p:sp>
        <p:sp>
          <p:nvSpPr>
            <p:cNvPr id="20" name="TextBox 19"/>
            <p:cNvSpPr txBox="1"/>
            <p:nvPr/>
          </p:nvSpPr>
          <p:spPr>
            <a:xfrm>
              <a:off x="1371600" y="3146136"/>
              <a:ext cx="457200" cy="369332"/>
            </a:xfrm>
            <a:prstGeom prst="rect">
              <a:avLst/>
            </a:prstGeom>
            <a:noFill/>
          </p:spPr>
          <p:txBody>
            <a:bodyPr wrap="square" rtlCol="0">
              <a:spAutoFit/>
            </a:bodyPr>
            <a:lstStyle/>
            <a:p>
              <a:r>
                <a:rPr lang="en-US" dirty="0" smtClean="0">
                  <a:solidFill>
                    <a:srgbClr val="FF0000"/>
                  </a:solidFill>
                </a:rPr>
                <a:t>8</a:t>
              </a:r>
              <a:endParaRPr lang="en-US" dirty="0">
                <a:solidFill>
                  <a:srgbClr val="FF0000"/>
                </a:solidFill>
              </a:endParaRPr>
            </a:p>
          </p:txBody>
        </p:sp>
        <p:sp>
          <p:nvSpPr>
            <p:cNvPr id="21" name="TextBox 20"/>
            <p:cNvSpPr txBox="1"/>
            <p:nvPr/>
          </p:nvSpPr>
          <p:spPr>
            <a:xfrm>
              <a:off x="5181600" y="3184236"/>
              <a:ext cx="457200" cy="369332"/>
            </a:xfrm>
            <a:prstGeom prst="rect">
              <a:avLst/>
            </a:prstGeom>
            <a:noFill/>
          </p:spPr>
          <p:txBody>
            <a:bodyPr wrap="square" rtlCol="0">
              <a:spAutoFit/>
            </a:bodyPr>
            <a:lstStyle/>
            <a:p>
              <a:r>
                <a:rPr lang="en-US" dirty="0" smtClean="0">
                  <a:solidFill>
                    <a:srgbClr val="FF0000"/>
                  </a:solidFill>
                </a:rPr>
                <a:t>9</a:t>
              </a:r>
              <a:endParaRPr lang="en-US" dirty="0">
                <a:solidFill>
                  <a:srgbClr val="FF0000"/>
                </a:solidFill>
              </a:endParaRPr>
            </a:p>
          </p:txBody>
        </p:sp>
        <p:sp>
          <p:nvSpPr>
            <p:cNvPr id="22" name="TextBox 21"/>
            <p:cNvSpPr txBox="1"/>
            <p:nvPr/>
          </p:nvSpPr>
          <p:spPr>
            <a:xfrm>
              <a:off x="6477000" y="2930542"/>
              <a:ext cx="457200" cy="369332"/>
            </a:xfrm>
            <a:prstGeom prst="rect">
              <a:avLst/>
            </a:prstGeom>
            <a:noFill/>
          </p:spPr>
          <p:txBody>
            <a:bodyPr wrap="square" rtlCol="0">
              <a:spAutoFit/>
            </a:bodyPr>
            <a:lstStyle/>
            <a:p>
              <a:r>
                <a:rPr lang="en-US" dirty="0" smtClean="0">
                  <a:solidFill>
                    <a:srgbClr val="FF0000"/>
                  </a:solidFill>
                </a:rPr>
                <a:t>6</a:t>
              </a:r>
              <a:endParaRPr lang="en-US" dirty="0">
                <a:solidFill>
                  <a:srgbClr val="FF0000"/>
                </a:solidFill>
              </a:endParaRPr>
            </a:p>
          </p:txBody>
        </p:sp>
      </p:grpSp>
      <mc:AlternateContent xmlns:mc="http://schemas.openxmlformats.org/markup-compatibility/2006">
        <mc:Choice xmlns:a14="http://schemas.microsoft.com/office/drawing/2010/main" Requires="a14">
          <p:sp>
            <p:nvSpPr>
              <p:cNvPr id="4" name="TextBox 3"/>
              <p:cNvSpPr txBox="1"/>
              <p:nvPr/>
            </p:nvSpPr>
            <p:spPr>
              <a:xfrm>
                <a:off x="6400800" y="2251592"/>
                <a:ext cx="1447800" cy="184698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a:rPr>
                          </m:ctrlPr>
                        </m:fPr>
                        <m:num>
                          <m:r>
                            <a:rPr lang="en-US" sz="2400" b="0" i="1" smtClean="0">
                              <a:latin typeface="Cambria Math"/>
                            </a:rPr>
                            <m:t>6</m:t>
                          </m:r>
                        </m:num>
                        <m:den>
                          <m:r>
                            <a:rPr lang="en-US" sz="2400" b="0" i="1" smtClean="0">
                              <a:latin typeface="Cambria Math"/>
                            </a:rPr>
                            <m:t>8</m:t>
                          </m:r>
                        </m:den>
                      </m:f>
                      <m:r>
                        <a:rPr lang="en-US" sz="2400" b="0" i="1" smtClean="0">
                          <a:latin typeface="Cambria Math"/>
                        </a:rPr>
                        <m:t>=</m:t>
                      </m:r>
                      <m:f>
                        <m:fPr>
                          <m:ctrlPr>
                            <a:rPr lang="en-US" sz="2400" b="0" i="1" smtClean="0">
                              <a:latin typeface="Cambria Math"/>
                            </a:rPr>
                          </m:ctrlPr>
                        </m:fPr>
                        <m:num>
                          <m:r>
                            <a:rPr lang="en-US" sz="2400" b="0" i="1" smtClean="0">
                              <a:latin typeface="Cambria Math"/>
                            </a:rPr>
                            <m:t>9</m:t>
                          </m:r>
                        </m:num>
                        <m:den>
                          <m:r>
                            <a:rPr lang="en-US" sz="2400" b="0" i="1" smtClean="0">
                              <a:latin typeface="Cambria Math"/>
                            </a:rPr>
                            <m:t>12</m:t>
                          </m:r>
                        </m:den>
                      </m:f>
                    </m:oMath>
                  </m:oMathPara>
                </a14:m>
                <a:endParaRPr lang="en-US" sz="2400" b="0" dirty="0" smtClean="0"/>
              </a:p>
              <a:p>
                <a:endParaRPr lang="en-US" sz="2400" b="0" dirty="0" smtClean="0"/>
              </a:p>
              <a:p>
                <a:pPr/>
                <a14:m>
                  <m:oMathPara xmlns:m="http://schemas.openxmlformats.org/officeDocument/2006/math">
                    <m:oMathParaPr>
                      <m:jc m:val="centerGroup"/>
                    </m:oMathParaPr>
                    <m:oMath xmlns:m="http://schemas.openxmlformats.org/officeDocument/2006/math">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r>
                        <a:rPr lang="en-US" sz="2400" b="0" i="1" smtClean="0">
                          <a:latin typeface="Cambria Math"/>
                        </a:rPr>
                        <m:t>=</m:t>
                      </m:r>
                      <m:f>
                        <m:fPr>
                          <m:ctrlPr>
                            <a:rPr lang="en-US" sz="2400" b="0" i="1" smtClean="0">
                              <a:latin typeface="Cambria Math"/>
                            </a:rPr>
                          </m:ctrlPr>
                        </m:fPr>
                        <m:num>
                          <m:r>
                            <a:rPr lang="en-US" sz="2400" b="0" i="1" smtClean="0">
                              <a:latin typeface="Cambria Math"/>
                            </a:rPr>
                            <m:t>3</m:t>
                          </m:r>
                        </m:num>
                        <m:den>
                          <m:r>
                            <a:rPr lang="en-US" sz="2400" b="0" i="1" smtClean="0">
                              <a:latin typeface="Cambria Math"/>
                            </a:rPr>
                            <m:t>4</m:t>
                          </m:r>
                        </m:den>
                      </m:f>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6400800" y="2251592"/>
                <a:ext cx="1447800" cy="1846980"/>
              </a:xfrm>
              <a:prstGeom prst="rect">
                <a:avLst/>
              </a:prstGeom>
              <a:blipFill rotWithShape="1">
                <a:blip r:embed="rId2"/>
                <a:stretch>
                  <a:fillRect l="-6303"/>
                </a:stretch>
              </a:blipFill>
            </p:spPr>
            <p:txBody>
              <a:bodyPr/>
              <a:lstStyle/>
              <a:p>
                <a:r>
                  <a:rPr lang="en-US">
                    <a:noFill/>
                  </a:rPr>
                  <a:t> </a:t>
                </a:r>
              </a:p>
            </p:txBody>
          </p:sp>
        </mc:Fallback>
      </mc:AlternateContent>
      <p:sp>
        <p:nvSpPr>
          <p:cNvPr id="6" name="TextBox 5"/>
          <p:cNvSpPr txBox="1"/>
          <p:nvPr/>
        </p:nvSpPr>
        <p:spPr>
          <a:xfrm>
            <a:off x="505171" y="4027601"/>
            <a:ext cx="5715000" cy="923330"/>
          </a:xfrm>
          <a:prstGeom prst="rect">
            <a:avLst/>
          </a:prstGeom>
          <a:noFill/>
        </p:spPr>
        <p:txBody>
          <a:bodyPr wrap="square" rtlCol="0">
            <a:spAutoFit/>
          </a:bodyPr>
          <a:lstStyle/>
          <a:p>
            <a:r>
              <a:rPr lang="en-US" dirty="0" smtClean="0"/>
              <a:t>But be sure they work for SSS, SAS, or AA. The sides are proportional, but they do not fall between the congruent angles</a:t>
            </a:r>
            <a:endParaRPr lang="en-US" dirty="0"/>
          </a:p>
        </p:txBody>
      </p:sp>
      <p:sp>
        <p:nvSpPr>
          <p:cNvPr id="8" name="Arc 7"/>
          <p:cNvSpPr/>
          <p:nvPr/>
        </p:nvSpPr>
        <p:spPr>
          <a:xfrm>
            <a:off x="3733800" y="3056384"/>
            <a:ext cx="228600" cy="306138"/>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3719086">
            <a:off x="3248371" y="3009835"/>
            <a:ext cx="228600" cy="306138"/>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9633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anim calcmode="lin" valueType="num">
                                      <p:cBhvr>
                                        <p:cTn id="27" dur="2000" fill="hold"/>
                                        <p:tgtEl>
                                          <p:spTgt spid="6"/>
                                        </p:tgtEl>
                                        <p:attrNameLst>
                                          <p:attrName>ppt_w</p:attrName>
                                        </p:attrNameLst>
                                      </p:cBhvr>
                                      <p:tavLst>
                                        <p:tav tm="0" fmla="#ppt_w*sin(2.5*pi*$)">
                                          <p:val>
                                            <p:fltVal val="0"/>
                                          </p:val>
                                        </p:tav>
                                        <p:tav tm="100000">
                                          <p:val>
                                            <p:fltVal val="1"/>
                                          </p:val>
                                        </p:tav>
                                      </p:tavLst>
                                    </p:anim>
                                    <p:anim calcmode="lin" valueType="num">
                                      <p:cBhvr>
                                        <p:cTn id="28"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2000"/>
                                        <p:tgtEl>
                                          <p:spTgt spid="40"/>
                                        </p:tgtEl>
                                      </p:cBhvr>
                                    </p:animEffect>
                                    <p:anim calcmode="lin" valueType="num">
                                      <p:cBhvr>
                                        <p:cTn id="41" dur="2000" fill="hold"/>
                                        <p:tgtEl>
                                          <p:spTgt spid="40"/>
                                        </p:tgtEl>
                                        <p:attrNameLst>
                                          <p:attrName>ppt_w</p:attrName>
                                        </p:attrNameLst>
                                      </p:cBhvr>
                                      <p:tavLst>
                                        <p:tav tm="0" fmla="#ppt_w*sin(2.5*pi*$)">
                                          <p:val>
                                            <p:fltVal val="0"/>
                                          </p:val>
                                        </p:tav>
                                        <p:tav tm="100000">
                                          <p:val>
                                            <p:fltVal val="1"/>
                                          </p:val>
                                        </p:tav>
                                      </p:tavLst>
                                    </p:anim>
                                    <p:anim calcmode="lin" valueType="num">
                                      <p:cBhvr>
                                        <p:cTn id="42" dur="2000" fill="hold"/>
                                        <p:tgtEl>
                                          <p:spTgt spid="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 grpId="0"/>
      <p:bldP spid="6" grpId="0"/>
      <p:bldP spid="8"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807720"/>
          </a:xfrm>
        </p:spPr>
        <p:txBody>
          <a:bodyPr>
            <a:normAutofit/>
          </a:bodyPr>
          <a:lstStyle/>
          <a:p>
            <a:r>
              <a:rPr lang="en-US" sz="3200" dirty="0" smtClean="0"/>
              <a:t>Proportional Lengths – 2 Questions</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066800"/>
                <a:ext cx="7772400" cy="5410200"/>
              </a:xfrm>
            </p:spPr>
            <p:txBody>
              <a:bodyPr/>
              <a:lstStyle/>
              <a:p>
                <a:pPr marL="114300" indent="0">
                  <a:buNone/>
                </a:pPr>
                <a:r>
                  <a:rPr lang="en-US" b="1" dirty="0" smtClean="0">
                    <a:latin typeface="Arial Narrow" panose="020B0606020202030204" pitchFamily="34" charset="0"/>
                  </a:rPr>
                  <a:t>Make a proportion and solve for the value of x</a:t>
                </a:r>
                <a:endParaRPr lang="en-US" dirty="0" smtClean="0">
                  <a:latin typeface="Arial Narrow" panose="020B0606020202030204" pitchFamily="34" charset="0"/>
                </a:endParaRPr>
              </a:p>
              <a:p>
                <a:endParaRPr lang="en-US" dirty="0">
                  <a:latin typeface="Arial Narrow" panose="020B0606020202030204" pitchFamily="34" charset="0"/>
                </a:endParaRPr>
              </a:p>
              <a:p>
                <a:pPr marL="0" lvl="0" indent="0">
                  <a:spcAft>
                    <a:spcPts val="1200"/>
                  </a:spcAft>
                  <a:buClr>
                    <a:srgbClr val="F4680B"/>
                  </a:buClr>
                  <a:buNone/>
                </a:pPr>
                <a:r>
                  <a:rPr lang="en-US" b="1" dirty="0">
                    <a:solidFill>
                      <a:srgbClr val="55554A"/>
                    </a:solidFill>
                    <a:latin typeface="Arial Narrow" panose="020B0606020202030204" pitchFamily="34" charset="0"/>
                  </a:rPr>
                  <a:t>Solution:</a:t>
                </a: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2</m:t>
                          </m:r>
                          <m:r>
                            <a:rPr lang="en-US" b="0" i="1" smtClean="0">
                              <a:solidFill>
                                <a:srgbClr val="55554A"/>
                              </a:solidFill>
                              <a:latin typeface="Cambria Math"/>
                            </a:rPr>
                            <m:t>𝑥</m:t>
                          </m:r>
                          <m:r>
                            <a:rPr lang="en-US" b="0" i="1" smtClean="0">
                              <a:solidFill>
                                <a:srgbClr val="55554A"/>
                              </a:solidFill>
                              <a:latin typeface="Cambria Math"/>
                            </a:rPr>
                            <m:t>−5</m:t>
                          </m:r>
                        </m:num>
                        <m:den>
                          <m:r>
                            <a:rPr lang="en-US" b="0" i="1" smtClean="0">
                              <a:solidFill>
                                <a:srgbClr val="55554A"/>
                              </a:solidFill>
                              <a:latin typeface="Cambria Math"/>
                            </a:rPr>
                            <m:t>21</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10</m:t>
                          </m:r>
                        </m:num>
                        <m:den>
                          <m:r>
                            <a:rPr lang="en-US" b="0" i="1" smtClean="0">
                              <a:solidFill>
                                <a:srgbClr val="55554A"/>
                              </a:solidFill>
                              <a:latin typeface="Cambria Math"/>
                            </a:rPr>
                            <m:t>14</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2</m:t>
                          </m:r>
                          <m:r>
                            <a:rPr lang="en-US" i="1">
                              <a:solidFill>
                                <a:srgbClr val="55554A"/>
                              </a:solidFill>
                              <a:latin typeface="Cambria Math"/>
                            </a:rPr>
                            <m:t>𝑥</m:t>
                          </m:r>
                          <m:r>
                            <a:rPr lang="en-US" b="0" i="1" smtClean="0">
                              <a:solidFill>
                                <a:srgbClr val="55554A"/>
                              </a:solidFill>
                              <a:latin typeface="Cambria Math"/>
                            </a:rPr>
                            <m:t>−5</m:t>
                          </m:r>
                        </m:num>
                        <m:den>
                          <m:r>
                            <a:rPr lang="en-US" b="0" i="1" smtClean="0">
                              <a:solidFill>
                                <a:srgbClr val="55554A"/>
                              </a:solidFill>
                              <a:latin typeface="Cambria Math"/>
                            </a:rPr>
                            <m:t>2</m:t>
                          </m:r>
                          <m:r>
                            <a:rPr lang="en-US" i="1">
                              <a:solidFill>
                                <a:srgbClr val="55554A"/>
                              </a:solidFill>
                              <a:latin typeface="Cambria Math"/>
                            </a:rPr>
                            <m:t>1</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5</m:t>
                          </m:r>
                        </m:num>
                        <m:den>
                          <m:r>
                            <a:rPr lang="en-US" b="0" i="1" smtClean="0">
                              <a:solidFill>
                                <a:srgbClr val="55554A"/>
                              </a:solidFill>
                              <a:latin typeface="Cambria Math"/>
                            </a:rPr>
                            <m:t>7</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14</m:t>
                      </m:r>
                      <m:r>
                        <a:rPr lang="en-US" i="1">
                          <a:solidFill>
                            <a:srgbClr val="55554A"/>
                          </a:solidFill>
                          <a:latin typeface="Cambria Math"/>
                        </a:rPr>
                        <m:t>𝑥</m:t>
                      </m:r>
                      <m:r>
                        <a:rPr lang="en-US" b="0" i="1" smtClean="0">
                          <a:solidFill>
                            <a:srgbClr val="55554A"/>
                          </a:solidFill>
                          <a:latin typeface="Cambria Math"/>
                        </a:rPr>
                        <m:t>−35</m:t>
                      </m:r>
                      <m:r>
                        <a:rPr lang="en-US" i="1">
                          <a:solidFill>
                            <a:srgbClr val="55554A"/>
                          </a:solidFill>
                          <a:latin typeface="Cambria Math"/>
                        </a:rPr>
                        <m:t>=</m:t>
                      </m:r>
                      <m:r>
                        <a:rPr lang="en-US" b="0" i="1" smtClean="0">
                          <a:solidFill>
                            <a:srgbClr val="55554A"/>
                          </a:solidFill>
                          <a:latin typeface="Cambria Math"/>
                        </a:rPr>
                        <m:t>105</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14</m:t>
                      </m:r>
                      <m:r>
                        <a:rPr lang="en-US" i="1">
                          <a:solidFill>
                            <a:srgbClr val="55554A"/>
                          </a:solidFill>
                          <a:latin typeface="Cambria Math"/>
                        </a:rPr>
                        <m:t>𝑥</m:t>
                      </m:r>
                      <m:r>
                        <a:rPr lang="en-US" i="1">
                          <a:solidFill>
                            <a:srgbClr val="55554A"/>
                          </a:solidFill>
                          <a:latin typeface="Cambria Math"/>
                        </a:rPr>
                        <m:t>=140</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i="1">
                          <a:solidFill>
                            <a:srgbClr val="55554A"/>
                          </a:solidFill>
                          <a:latin typeface="Cambria Math"/>
                        </a:rPr>
                        <m:t>𝑥</m:t>
                      </m:r>
                      <m:r>
                        <a:rPr lang="en-US" i="1">
                          <a:solidFill>
                            <a:srgbClr val="55554A"/>
                          </a:solidFill>
                          <a:latin typeface="Cambria Math"/>
                        </a:rPr>
                        <m:t>=10</m:t>
                      </m:r>
                    </m:oMath>
                  </m:oMathPara>
                </a14:m>
                <a:endParaRPr lang="en-US" dirty="0">
                  <a:solidFill>
                    <a:srgbClr val="55554A"/>
                  </a:solidFill>
                  <a:latin typeface="Arial Narrow" panose="020B0606020202030204" pitchFamily="34" charset="0"/>
                </a:endParaRPr>
              </a:p>
              <a:p>
                <a:pPr marL="0" indent="0">
                  <a:buNone/>
                </a:pPr>
                <a:endParaRPr lang="en-US" dirty="0" smtClean="0">
                  <a:latin typeface="Arial Narrow" panose="020B060602020203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066800"/>
                <a:ext cx="7772400" cy="5410200"/>
              </a:xfrm>
              <a:blipFill rotWithShape="1">
                <a:blip r:embed="rId2"/>
                <a:stretch>
                  <a:fillRect l="-1020" t="-676"/>
                </a:stretch>
              </a:blipFill>
            </p:spPr>
            <p:txBody>
              <a:bodyPr/>
              <a:lstStyle/>
              <a:p>
                <a:r>
                  <a:rPr lang="en-US">
                    <a:noFill/>
                  </a:rPr>
                  <a:t> </a:t>
                </a:r>
              </a:p>
            </p:txBody>
          </p:sp>
        </mc:Fallback>
      </mc:AlternateContent>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676400"/>
            <a:ext cx="3195765" cy="2476300"/>
          </a:xfrm>
          <a:prstGeom prst="rect">
            <a:avLst/>
          </a:prstGeom>
        </p:spPr>
      </p:pic>
    </p:spTree>
    <p:extLst>
      <p:ext uri="{BB962C8B-B14F-4D97-AF65-F5344CB8AC3E}">
        <p14:creationId xmlns:p14="http://schemas.microsoft.com/office/powerpoint/2010/main" val="242825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80">
                                          <p:stCondLst>
                                            <p:cond delay="0"/>
                                          </p:stCondLst>
                                        </p:cTn>
                                        <p:tgtEl>
                                          <p:spTgt spid="3">
                                            <p:txEl>
                                              <p:pRg st="7" end="7"/>
                                            </p:txEl>
                                          </p:spTgt>
                                        </p:tgtEl>
                                      </p:cBhvr>
                                    </p:animEffect>
                                    <p:anim calcmode="lin" valueType="num">
                                      <p:cBhvr>
                                        <p:cTn id="3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7" end="7"/>
                                            </p:txEl>
                                          </p:spTgt>
                                        </p:tgtEl>
                                      </p:cBhvr>
                                      <p:to x="100000" y="60000"/>
                                    </p:animScale>
                                    <p:animScale>
                                      <p:cBhvr>
                                        <p:cTn id="42" dur="166" decel="50000">
                                          <p:stCondLst>
                                            <p:cond delay="676"/>
                                          </p:stCondLst>
                                        </p:cTn>
                                        <p:tgtEl>
                                          <p:spTgt spid="3">
                                            <p:txEl>
                                              <p:pRg st="7" end="7"/>
                                            </p:txEl>
                                          </p:spTgt>
                                        </p:tgtEl>
                                      </p:cBhvr>
                                      <p:to x="100000" y="100000"/>
                                    </p:animScale>
                                    <p:animScale>
                                      <p:cBhvr>
                                        <p:cTn id="43" dur="26">
                                          <p:stCondLst>
                                            <p:cond delay="1312"/>
                                          </p:stCondLst>
                                        </p:cTn>
                                        <p:tgtEl>
                                          <p:spTgt spid="3">
                                            <p:txEl>
                                              <p:pRg st="7" end="7"/>
                                            </p:txEl>
                                          </p:spTgt>
                                        </p:tgtEl>
                                      </p:cBhvr>
                                      <p:to x="100000" y="80000"/>
                                    </p:animScale>
                                    <p:animScale>
                                      <p:cBhvr>
                                        <p:cTn id="44" dur="166" decel="50000">
                                          <p:stCondLst>
                                            <p:cond delay="1338"/>
                                          </p:stCondLst>
                                        </p:cTn>
                                        <p:tgtEl>
                                          <p:spTgt spid="3">
                                            <p:txEl>
                                              <p:pRg st="7" end="7"/>
                                            </p:txEl>
                                          </p:spTgt>
                                        </p:tgtEl>
                                      </p:cBhvr>
                                      <p:to x="100000" y="100000"/>
                                    </p:animScale>
                                    <p:animScale>
                                      <p:cBhvr>
                                        <p:cTn id="45" dur="26">
                                          <p:stCondLst>
                                            <p:cond delay="1642"/>
                                          </p:stCondLst>
                                        </p:cTn>
                                        <p:tgtEl>
                                          <p:spTgt spid="3">
                                            <p:txEl>
                                              <p:pRg st="7" end="7"/>
                                            </p:txEl>
                                          </p:spTgt>
                                        </p:tgtEl>
                                      </p:cBhvr>
                                      <p:to x="100000" y="90000"/>
                                    </p:animScale>
                                    <p:animScale>
                                      <p:cBhvr>
                                        <p:cTn id="46" dur="166" decel="50000">
                                          <p:stCondLst>
                                            <p:cond delay="1668"/>
                                          </p:stCondLst>
                                        </p:cTn>
                                        <p:tgtEl>
                                          <p:spTgt spid="3">
                                            <p:txEl>
                                              <p:pRg st="7" end="7"/>
                                            </p:txEl>
                                          </p:spTgt>
                                        </p:tgtEl>
                                      </p:cBhvr>
                                      <p:to x="100000" y="100000"/>
                                    </p:animScale>
                                    <p:animScale>
                                      <p:cBhvr>
                                        <p:cTn id="47" dur="26">
                                          <p:stCondLst>
                                            <p:cond delay="1808"/>
                                          </p:stCondLst>
                                        </p:cTn>
                                        <p:tgtEl>
                                          <p:spTgt spid="3">
                                            <p:txEl>
                                              <p:pRg st="7" end="7"/>
                                            </p:txEl>
                                          </p:spTgt>
                                        </p:tgtEl>
                                      </p:cBhvr>
                                      <p:to x="100000" y="95000"/>
                                    </p:animScale>
                                    <p:animScale>
                                      <p:cBhvr>
                                        <p:cTn id="4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066800"/>
                <a:ext cx="8839200" cy="5105400"/>
              </a:xfrm>
            </p:spPr>
            <p:txBody>
              <a:bodyPr/>
              <a:lstStyle/>
              <a:p>
                <a:r>
                  <a:rPr lang="en-US" b="1" dirty="0" smtClean="0">
                    <a:latin typeface="Arial Narrow" panose="020B0606020202030204" pitchFamily="34" charset="0"/>
                  </a:rPr>
                  <a:t>Make a proportion and solve for the value of x</a:t>
                </a:r>
                <a:endParaRPr lang="en-US" dirty="0" smtClean="0">
                  <a:latin typeface="Arial Narrow" panose="020B0606020202030204" pitchFamily="34" charset="0"/>
                </a:endParaRPr>
              </a:p>
              <a:p>
                <a:endParaRPr lang="en-US" dirty="0">
                  <a:latin typeface="Arial Narrow" panose="020B0606020202030204" pitchFamily="34" charset="0"/>
                </a:endParaRPr>
              </a:p>
              <a:p>
                <a:pPr marL="0" lvl="0" indent="0">
                  <a:spcAft>
                    <a:spcPts val="1200"/>
                  </a:spcAft>
                  <a:buClr>
                    <a:srgbClr val="F4680B"/>
                  </a:buClr>
                  <a:buNone/>
                </a:pPr>
                <a:r>
                  <a:rPr lang="en-US" b="1" dirty="0">
                    <a:solidFill>
                      <a:srgbClr val="55554A"/>
                    </a:solidFill>
                    <a:latin typeface="Arial Narrow" panose="020B0606020202030204" pitchFamily="34" charset="0"/>
                  </a:rPr>
                  <a:t>Solution:</a:t>
                </a: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3</m:t>
                          </m:r>
                          <m:r>
                            <a:rPr lang="en-US" i="1">
                              <a:solidFill>
                                <a:srgbClr val="55554A"/>
                              </a:solidFill>
                              <a:latin typeface="Cambria Math"/>
                            </a:rPr>
                            <m:t>𝑥</m:t>
                          </m:r>
                          <m:r>
                            <a:rPr lang="en-US" b="0" i="1" smtClean="0">
                              <a:solidFill>
                                <a:srgbClr val="55554A"/>
                              </a:solidFill>
                              <a:latin typeface="Cambria Math"/>
                            </a:rPr>
                            <m:t>−5</m:t>
                          </m:r>
                        </m:num>
                        <m:den>
                          <m:r>
                            <a:rPr lang="en-US" i="1">
                              <a:solidFill>
                                <a:srgbClr val="55554A"/>
                              </a:solidFill>
                              <a:latin typeface="Cambria Math"/>
                            </a:rPr>
                            <m:t>10</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20</m:t>
                          </m:r>
                        </m:num>
                        <m:den>
                          <m:r>
                            <a:rPr lang="en-US" b="0" i="1" smtClean="0">
                              <a:solidFill>
                                <a:srgbClr val="55554A"/>
                              </a:solidFill>
                              <a:latin typeface="Cambria Math"/>
                            </a:rPr>
                            <m:t>8</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3</m:t>
                          </m:r>
                          <m:r>
                            <a:rPr lang="en-US" i="1">
                              <a:solidFill>
                                <a:srgbClr val="55554A"/>
                              </a:solidFill>
                              <a:latin typeface="Cambria Math"/>
                            </a:rPr>
                            <m:t>𝑥</m:t>
                          </m:r>
                          <m:r>
                            <a:rPr lang="en-US" b="0" i="1" smtClean="0">
                              <a:solidFill>
                                <a:srgbClr val="55554A"/>
                              </a:solidFill>
                              <a:latin typeface="Cambria Math"/>
                            </a:rPr>
                            <m:t>−5</m:t>
                          </m:r>
                        </m:num>
                        <m:den>
                          <m:r>
                            <a:rPr lang="en-US" i="1">
                              <a:solidFill>
                                <a:srgbClr val="55554A"/>
                              </a:solidFill>
                              <a:latin typeface="Cambria Math"/>
                            </a:rPr>
                            <m:t>10</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5</m:t>
                          </m:r>
                        </m:num>
                        <m:den>
                          <m:r>
                            <a:rPr lang="en-US" b="0" i="1" smtClean="0">
                              <a:solidFill>
                                <a:srgbClr val="55554A"/>
                              </a:solidFill>
                              <a:latin typeface="Cambria Math"/>
                            </a:rPr>
                            <m:t>2</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6</m:t>
                      </m:r>
                      <m:r>
                        <a:rPr lang="en-US" i="1">
                          <a:solidFill>
                            <a:srgbClr val="55554A"/>
                          </a:solidFill>
                          <a:latin typeface="Cambria Math"/>
                        </a:rPr>
                        <m:t>𝑥</m:t>
                      </m:r>
                      <m:r>
                        <a:rPr lang="en-US" b="0" i="1" smtClean="0">
                          <a:solidFill>
                            <a:srgbClr val="55554A"/>
                          </a:solidFill>
                          <a:latin typeface="Cambria Math"/>
                        </a:rPr>
                        <m:t>−10</m:t>
                      </m:r>
                      <m:r>
                        <a:rPr lang="en-US" i="1">
                          <a:solidFill>
                            <a:srgbClr val="55554A"/>
                          </a:solidFill>
                          <a:latin typeface="Cambria Math"/>
                        </a:rPr>
                        <m:t>=</m:t>
                      </m:r>
                      <m:r>
                        <a:rPr lang="en-US" b="0" i="1" smtClean="0">
                          <a:solidFill>
                            <a:srgbClr val="55554A"/>
                          </a:solidFill>
                          <a:latin typeface="Cambria Math"/>
                        </a:rPr>
                        <m:t>5</m:t>
                      </m:r>
                      <m:r>
                        <a:rPr lang="en-US" i="1">
                          <a:solidFill>
                            <a:srgbClr val="55554A"/>
                          </a:solidFill>
                          <a:latin typeface="Cambria Math"/>
                        </a:rPr>
                        <m:t>0</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6</m:t>
                      </m:r>
                      <m:r>
                        <a:rPr lang="en-US" i="1">
                          <a:solidFill>
                            <a:srgbClr val="55554A"/>
                          </a:solidFill>
                          <a:latin typeface="Cambria Math"/>
                        </a:rPr>
                        <m:t>𝑥</m:t>
                      </m:r>
                      <m:r>
                        <a:rPr lang="en-US" i="1">
                          <a:solidFill>
                            <a:srgbClr val="55554A"/>
                          </a:solidFill>
                          <a:latin typeface="Cambria Math"/>
                        </a:rPr>
                        <m:t>=60</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i="1">
                          <a:solidFill>
                            <a:srgbClr val="55554A"/>
                          </a:solidFill>
                          <a:latin typeface="Cambria Math"/>
                        </a:rPr>
                        <m:t>𝑥</m:t>
                      </m:r>
                      <m:r>
                        <a:rPr lang="en-US" i="1">
                          <a:solidFill>
                            <a:srgbClr val="55554A"/>
                          </a:solidFill>
                          <a:latin typeface="Cambria Math"/>
                        </a:rPr>
                        <m:t>=10</m:t>
                      </m:r>
                    </m:oMath>
                  </m:oMathPara>
                </a14:m>
                <a:endParaRPr lang="en-US" dirty="0">
                  <a:solidFill>
                    <a:srgbClr val="55554A"/>
                  </a:solidFill>
                  <a:latin typeface="Arial Narrow" panose="020B0606020202030204" pitchFamily="34" charset="0"/>
                </a:endParaRPr>
              </a:p>
              <a:p>
                <a:pPr marL="0" indent="0">
                  <a:buNone/>
                </a:pPr>
                <a:endParaRPr lang="en-US" dirty="0" smtClean="0">
                  <a:latin typeface="Arial Narrow" panose="020B060602020203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066800"/>
                <a:ext cx="8839200" cy="5105400"/>
              </a:xfrm>
              <a:blipFill rotWithShape="1">
                <a:blip r:embed="rId2"/>
                <a:stretch>
                  <a:fillRect l="-897" t="-716"/>
                </a:stretch>
              </a:blipFill>
            </p:spPr>
            <p:txBody>
              <a:bodyPr/>
              <a:lstStyle/>
              <a:p>
                <a:r>
                  <a:rPr lang="en-US">
                    <a:noFill/>
                  </a:rPr>
                  <a:t> </a:t>
                </a:r>
              </a:p>
            </p:txBody>
          </p:sp>
        </mc:Fallback>
      </mc:AlternateContent>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828800"/>
            <a:ext cx="2643291" cy="2984362"/>
          </a:xfrm>
          <a:prstGeom prst="rect">
            <a:avLst/>
          </a:prstGeom>
        </p:spPr>
      </p:pic>
      <p:sp>
        <p:nvSpPr>
          <p:cNvPr id="6" name="Title 1"/>
          <p:cNvSpPr>
            <a:spLocks noGrp="1"/>
          </p:cNvSpPr>
          <p:nvPr>
            <p:ph type="title"/>
          </p:nvPr>
        </p:nvSpPr>
        <p:spPr>
          <a:xfrm>
            <a:off x="76200" y="152400"/>
            <a:ext cx="8229600" cy="807720"/>
          </a:xfrm>
        </p:spPr>
        <p:txBody>
          <a:bodyPr>
            <a:normAutofit/>
          </a:bodyPr>
          <a:lstStyle/>
          <a:p>
            <a:r>
              <a:rPr lang="en-US" sz="3200" dirty="0" smtClean="0"/>
              <a:t>Proportional Lengths – 2 Questions</a:t>
            </a:r>
            <a:endParaRPr lang="en-US" sz="3200" dirty="0"/>
          </a:p>
        </p:txBody>
      </p:sp>
    </p:spTree>
    <p:extLst>
      <p:ext uri="{BB962C8B-B14F-4D97-AF65-F5344CB8AC3E}">
        <p14:creationId xmlns:p14="http://schemas.microsoft.com/office/powerpoint/2010/main" val="64006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80">
                                          <p:stCondLst>
                                            <p:cond delay="0"/>
                                          </p:stCondLst>
                                        </p:cTn>
                                        <p:tgtEl>
                                          <p:spTgt spid="3">
                                            <p:txEl>
                                              <p:pRg st="7" end="7"/>
                                            </p:txEl>
                                          </p:spTgt>
                                        </p:tgtEl>
                                      </p:cBhvr>
                                    </p:animEffect>
                                    <p:anim calcmode="lin" valueType="num">
                                      <p:cBhvr>
                                        <p:cTn id="3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7" end="7"/>
                                            </p:txEl>
                                          </p:spTgt>
                                        </p:tgtEl>
                                      </p:cBhvr>
                                      <p:to x="100000" y="60000"/>
                                    </p:animScale>
                                    <p:animScale>
                                      <p:cBhvr>
                                        <p:cTn id="42" dur="166" decel="50000">
                                          <p:stCondLst>
                                            <p:cond delay="676"/>
                                          </p:stCondLst>
                                        </p:cTn>
                                        <p:tgtEl>
                                          <p:spTgt spid="3">
                                            <p:txEl>
                                              <p:pRg st="7" end="7"/>
                                            </p:txEl>
                                          </p:spTgt>
                                        </p:tgtEl>
                                      </p:cBhvr>
                                      <p:to x="100000" y="100000"/>
                                    </p:animScale>
                                    <p:animScale>
                                      <p:cBhvr>
                                        <p:cTn id="43" dur="26">
                                          <p:stCondLst>
                                            <p:cond delay="1312"/>
                                          </p:stCondLst>
                                        </p:cTn>
                                        <p:tgtEl>
                                          <p:spTgt spid="3">
                                            <p:txEl>
                                              <p:pRg st="7" end="7"/>
                                            </p:txEl>
                                          </p:spTgt>
                                        </p:tgtEl>
                                      </p:cBhvr>
                                      <p:to x="100000" y="80000"/>
                                    </p:animScale>
                                    <p:animScale>
                                      <p:cBhvr>
                                        <p:cTn id="44" dur="166" decel="50000">
                                          <p:stCondLst>
                                            <p:cond delay="1338"/>
                                          </p:stCondLst>
                                        </p:cTn>
                                        <p:tgtEl>
                                          <p:spTgt spid="3">
                                            <p:txEl>
                                              <p:pRg st="7" end="7"/>
                                            </p:txEl>
                                          </p:spTgt>
                                        </p:tgtEl>
                                      </p:cBhvr>
                                      <p:to x="100000" y="100000"/>
                                    </p:animScale>
                                    <p:animScale>
                                      <p:cBhvr>
                                        <p:cTn id="45" dur="26">
                                          <p:stCondLst>
                                            <p:cond delay="1642"/>
                                          </p:stCondLst>
                                        </p:cTn>
                                        <p:tgtEl>
                                          <p:spTgt spid="3">
                                            <p:txEl>
                                              <p:pRg st="7" end="7"/>
                                            </p:txEl>
                                          </p:spTgt>
                                        </p:tgtEl>
                                      </p:cBhvr>
                                      <p:to x="100000" y="90000"/>
                                    </p:animScale>
                                    <p:animScale>
                                      <p:cBhvr>
                                        <p:cTn id="46" dur="166" decel="50000">
                                          <p:stCondLst>
                                            <p:cond delay="1668"/>
                                          </p:stCondLst>
                                        </p:cTn>
                                        <p:tgtEl>
                                          <p:spTgt spid="3">
                                            <p:txEl>
                                              <p:pRg st="7" end="7"/>
                                            </p:txEl>
                                          </p:spTgt>
                                        </p:tgtEl>
                                      </p:cBhvr>
                                      <p:to x="100000" y="100000"/>
                                    </p:animScale>
                                    <p:animScale>
                                      <p:cBhvr>
                                        <p:cTn id="47" dur="26">
                                          <p:stCondLst>
                                            <p:cond delay="1808"/>
                                          </p:stCondLst>
                                        </p:cTn>
                                        <p:tgtEl>
                                          <p:spTgt spid="3">
                                            <p:txEl>
                                              <p:pRg st="7" end="7"/>
                                            </p:txEl>
                                          </p:spTgt>
                                        </p:tgtEl>
                                      </p:cBhvr>
                                      <p:to x="100000" y="95000"/>
                                    </p:animScale>
                                    <p:animScale>
                                      <p:cBhvr>
                                        <p:cTn id="4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143000"/>
                <a:ext cx="8839200" cy="5105400"/>
              </a:xfrm>
            </p:spPr>
            <p:txBody>
              <a:bodyPr/>
              <a:lstStyle/>
              <a:p>
                <a:r>
                  <a:rPr lang="en-US" b="1" dirty="0" smtClean="0">
                    <a:latin typeface="Arial Narrow" panose="020B0606020202030204" pitchFamily="34" charset="0"/>
                  </a:rPr>
                  <a:t>Make a proportion and solve for the value of x</a:t>
                </a:r>
                <a:endParaRPr lang="en-US" dirty="0" smtClean="0">
                  <a:latin typeface="Arial Narrow" panose="020B0606020202030204" pitchFamily="34" charset="0"/>
                </a:endParaRPr>
              </a:p>
              <a:p>
                <a:endParaRPr lang="en-US" dirty="0">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7+14</m:t>
                          </m:r>
                          <m:r>
                            <a:rPr lang="en-US" i="1">
                              <a:solidFill>
                                <a:srgbClr val="55554A"/>
                              </a:solidFill>
                              <a:latin typeface="Cambria Math"/>
                            </a:rPr>
                            <m:t>𝑥</m:t>
                          </m:r>
                        </m:num>
                        <m:den>
                          <m:r>
                            <a:rPr lang="en-US" b="0" i="1" smtClean="0">
                              <a:solidFill>
                                <a:srgbClr val="55554A"/>
                              </a:solidFill>
                              <a:latin typeface="Cambria Math"/>
                            </a:rPr>
                            <m:t>22</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35</m:t>
                          </m:r>
                        </m:num>
                        <m:den>
                          <m:r>
                            <a:rPr lang="en-US" b="0" i="1" smtClean="0">
                              <a:solidFill>
                                <a:srgbClr val="55554A"/>
                              </a:solidFill>
                              <a:latin typeface="Cambria Math"/>
                            </a:rPr>
                            <m:t>10</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f>
                        <m:fPr>
                          <m:ctrlPr>
                            <a:rPr lang="en-US" i="1">
                              <a:solidFill>
                                <a:srgbClr val="55554A"/>
                              </a:solidFill>
                              <a:latin typeface="Cambria Math"/>
                            </a:rPr>
                          </m:ctrlPr>
                        </m:fPr>
                        <m:num>
                          <m:r>
                            <a:rPr lang="en-US" b="0" i="1" smtClean="0">
                              <a:solidFill>
                                <a:srgbClr val="55554A"/>
                              </a:solidFill>
                              <a:latin typeface="Cambria Math"/>
                            </a:rPr>
                            <m:t>7+14</m:t>
                          </m:r>
                          <m:r>
                            <a:rPr lang="en-US" i="1">
                              <a:solidFill>
                                <a:srgbClr val="55554A"/>
                              </a:solidFill>
                              <a:latin typeface="Cambria Math"/>
                            </a:rPr>
                            <m:t>𝑥</m:t>
                          </m:r>
                        </m:num>
                        <m:den>
                          <m:r>
                            <a:rPr lang="en-US" b="0" i="1" smtClean="0">
                              <a:solidFill>
                                <a:srgbClr val="55554A"/>
                              </a:solidFill>
                              <a:latin typeface="Cambria Math"/>
                            </a:rPr>
                            <m:t>22</m:t>
                          </m:r>
                        </m:den>
                      </m:f>
                      <m:r>
                        <a:rPr lang="en-US" i="1">
                          <a:solidFill>
                            <a:srgbClr val="55554A"/>
                          </a:solidFill>
                          <a:latin typeface="Cambria Math"/>
                        </a:rPr>
                        <m:t>=</m:t>
                      </m:r>
                      <m:f>
                        <m:fPr>
                          <m:ctrlPr>
                            <a:rPr lang="en-US" i="1">
                              <a:solidFill>
                                <a:srgbClr val="55554A"/>
                              </a:solidFill>
                              <a:latin typeface="Cambria Math"/>
                            </a:rPr>
                          </m:ctrlPr>
                        </m:fPr>
                        <m:num>
                          <m:r>
                            <a:rPr lang="en-US" b="0" i="1" smtClean="0">
                              <a:solidFill>
                                <a:srgbClr val="55554A"/>
                              </a:solidFill>
                              <a:latin typeface="Cambria Math"/>
                            </a:rPr>
                            <m:t>7</m:t>
                          </m:r>
                        </m:num>
                        <m:den>
                          <m:r>
                            <a:rPr lang="en-US" b="0" i="1" smtClean="0">
                              <a:solidFill>
                                <a:srgbClr val="55554A"/>
                              </a:solidFill>
                              <a:latin typeface="Cambria Math"/>
                            </a:rPr>
                            <m:t>2</m:t>
                          </m:r>
                        </m:den>
                      </m:f>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14+28</m:t>
                      </m:r>
                      <m:r>
                        <a:rPr lang="en-US" i="1">
                          <a:solidFill>
                            <a:srgbClr val="55554A"/>
                          </a:solidFill>
                          <a:latin typeface="Cambria Math"/>
                        </a:rPr>
                        <m:t>𝑥</m:t>
                      </m:r>
                      <m:r>
                        <a:rPr lang="en-US" i="1">
                          <a:solidFill>
                            <a:srgbClr val="55554A"/>
                          </a:solidFill>
                          <a:latin typeface="Cambria Math"/>
                        </a:rPr>
                        <m:t>=154</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b="0" i="1" smtClean="0">
                          <a:solidFill>
                            <a:srgbClr val="55554A"/>
                          </a:solidFill>
                          <a:latin typeface="Cambria Math"/>
                        </a:rPr>
                        <m:t>28</m:t>
                      </m:r>
                      <m:r>
                        <a:rPr lang="en-US" i="1">
                          <a:solidFill>
                            <a:srgbClr val="55554A"/>
                          </a:solidFill>
                          <a:latin typeface="Cambria Math"/>
                        </a:rPr>
                        <m:t>𝑥</m:t>
                      </m:r>
                      <m:r>
                        <a:rPr lang="en-US" i="1">
                          <a:solidFill>
                            <a:srgbClr val="55554A"/>
                          </a:solidFill>
                          <a:latin typeface="Cambria Math"/>
                        </a:rPr>
                        <m:t>=140</m:t>
                      </m:r>
                    </m:oMath>
                  </m:oMathPara>
                </a14:m>
                <a:endParaRPr lang="en-US" dirty="0">
                  <a:solidFill>
                    <a:srgbClr val="55554A"/>
                  </a:solidFill>
                  <a:latin typeface="Arial Narrow" panose="020B0606020202030204" pitchFamily="34" charset="0"/>
                </a:endParaRPr>
              </a:p>
              <a:p>
                <a:pPr marL="0" lvl="0" indent="0">
                  <a:spcAft>
                    <a:spcPts val="1200"/>
                  </a:spcAft>
                  <a:buClr>
                    <a:srgbClr val="F4680B"/>
                  </a:buClr>
                  <a:buNone/>
                </a:pPr>
                <a14:m>
                  <m:oMathPara xmlns:m="http://schemas.openxmlformats.org/officeDocument/2006/math">
                    <m:oMathParaPr>
                      <m:jc m:val="left"/>
                    </m:oMathParaPr>
                    <m:oMath xmlns:m="http://schemas.openxmlformats.org/officeDocument/2006/math">
                      <m:r>
                        <a:rPr lang="en-US" i="1">
                          <a:solidFill>
                            <a:srgbClr val="55554A"/>
                          </a:solidFill>
                          <a:latin typeface="Cambria Math"/>
                        </a:rPr>
                        <m:t>𝑥</m:t>
                      </m:r>
                      <m:r>
                        <a:rPr lang="en-US" i="1">
                          <a:solidFill>
                            <a:srgbClr val="55554A"/>
                          </a:solidFill>
                          <a:latin typeface="Cambria Math"/>
                        </a:rPr>
                        <m:t>=5</m:t>
                      </m:r>
                    </m:oMath>
                  </m:oMathPara>
                </a14:m>
                <a:endParaRPr lang="en-US" dirty="0" smtClean="0">
                  <a:latin typeface="Arial Narrow" panose="020B060602020203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143000"/>
                <a:ext cx="8839200" cy="5105400"/>
              </a:xfrm>
              <a:blipFill rotWithShape="1">
                <a:blip r:embed="rId2"/>
                <a:stretch>
                  <a:fillRect t="-717"/>
                </a:stretch>
              </a:blipFill>
            </p:spPr>
            <p:txBody>
              <a:bodyPr/>
              <a:lstStyle/>
              <a:p>
                <a:r>
                  <a:rPr lang="en-US">
                    <a:noFill/>
                  </a:rPr>
                  <a:t> </a:t>
                </a:r>
              </a:p>
            </p:txBody>
          </p:sp>
        </mc:Fallback>
      </mc:AlternateContent>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1600200"/>
            <a:ext cx="3981613" cy="2855665"/>
          </a:xfrm>
          <a:prstGeom prst="rect">
            <a:avLst/>
          </a:prstGeom>
        </p:spPr>
      </p:pic>
      <p:sp>
        <p:nvSpPr>
          <p:cNvPr id="6" name="Title 1"/>
          <p:cNvSpPr>
            <a:spLocks noGrp="1"/>
          </p:cNvSpPr>
          <p:nvPr>
            <p:ph type="title"/>
          </p:nvPr>
        </p:nvSpPr>
        <p:spPr>
          <a:xfrm>
            <a:off x="228600" y="228600"/>
            <a:ext cx="8229600" cy="807720"/>
          </a:xfrm>
        </p:spPr>
        <p:txBody>
          <a:bodyPr>
            <a:normAutofit/>
          </a:bodyPr>
          <a:lstStyle/>
          <a:p>
            <a:r>
              <a:rPr lang="en-US" sz="3200" dirty="0" smtClean="0"/>
              <a:t>Proportional Lengths – 2 Questions</a:t>
            </a:r>
            <a:endParaRPr lang="en-US" sz="3200" dirty="0"/>
          </a:p>
        </p:txBody>
      </p:sp>
    </p:spTree>
    <p:extLst>
      <p:ext uri="{BB962C8B-B14F-4D97-AF65-F5344CB8AC3E}">
        <p14:creationId xmlns:p14="http://schemas.microsoft.com/office/powerpoint/2010/main" val="231299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80">
                                          <p:stCondLst>
                                            <p:cond delay="0"/>
                                          </p:stCondLst>
                                        </p:cTn>
                                        <p:tgtEl>
                                          <p:spTgt spid="3">
                                            <p:txEl>
                                              <p:pRg st="6" end="6"/>
                                            </p:txEl>
                                          </p:spTgt>
                                        </p:tgtEl>
                                      </p:cBhvr>
                                    </p:animEffect>
                                    <p:anim calcmode="lin" valueType="num">
                                      <p:cBhvr>
                                        <p:cTn id="3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6" end="6"/>
                                            </p:txEl>
                                          </p:spTgt>
                                        </p:tgtEl>
                                      </p:cBhvr>
                                      <p:to x="100000" y="60000"/>
                                    </p:animScale>
                                    <p:animScale>
                                      <p:cBhvr>
                                        <p:cTn id="42" dur="166" decel="50000">
                                          <p:stCondLst>
                                            <p:cond delay="676"/>
                                          </p:stCondLst>
                                        </p:cTn>
                                        <p:tgtEl>
                                          <p:spTgt spid="3">
                                            <p:txEl>
                                              <p:pRg st="6" end="6"/>
                                            </p:txEl>
                                          </p:spTgt>
                                        </p:tgtEl>
                                      </p:cBhvr>
                                      <p:to x="100000" y="100000"/>
                                    </p:animScale>
                                    <p:animScale>
                                      <p:cBhvr>
                                        <p:cTn id="43" dur="26">
                                          <p:stCondLst>
                                            <p:cond delay="1312"/>
                                          </p:stCondLst>
                                        </p:cTn>
                                        <p:tgtEl>
                                          <p:spTgt spid="3">
                                            <p:txEl>
                                              <p:pRg st="6" end="6"/>
                                            </p:txEl>
                                          </p:spTgt>
                                        </p:tgtEl>
                                      </p:cBhvr>
                                      <p:to x="100000" y="80000"/>
                                    </p:animScale>
                                    <p:animScale>
                                      <p:cBhvr>
                                        <p:cTn id="44" dur="166" decel="50000">
                                          <p:stCondLst>
                                            <p:cond delay="1338"/>
                                          </p:stCondLst>
                                        </p:cTn>
                                        <p:tgtEl>
                                          <p:spTgt spid="3">
                                            <p:txEl>
                                              <p:pRg st="6" end="6"/>
                                            </p:txEl>
                                          </p:spTgt>
                                        </p:tgtEl>
                                      </p:cBhvr>
                                      <p:to x="100000" y="100000"/>
                                    </p:animScale>
                                    <p:animScale>
                                      <p:cBhvr>
                                        <p:cTn id="45" dur="26">
                                          <p:stCondLst>
                                            <p:cond delay="1642"/>
                                          </p:stCondLst>
                                        </p:cTn>
                                        <p:tgtEl>
                                          <p:spTgt spid="3">
                                            <p:txEl>
                                              <p:pRg st="6" end="6"/>
                                            </p:txEl>
                                          </p:spTgt>
                                        </p:tgtEl>
                                      </p:cBhvr>
                                      <p:to x="100000" y="90000"/>
                                    </p:animScale>
                                    <p:animScale>
                                      <p:cBhvr>
                                        <p:cTn id="46" dur="166" decel="50000">
                                          <p:stCondLst>
                                            <p:cond delay="1668"/>
                                          </p:stCondLst>
                                        </p:cTn>
                                        <p:tgtEl>
                                          <p:spTgt spid="3">
                                            <p:txEl>
                                              <p:pRg st="6" end="6"/>
                                            </p:txEl>
                                          </p:spTgt>
                                        </p:tgtEl>
                                      </p:cBhvr>
                                      <p:to x="100000" y="100000"/>
                                    </p:animScale>
                                    <p:animScale>
                                      <p:cBhvr>
                                        <p:cTn id="47" dur="26">
                                          <p:stCondLst>
                                            <p:cond delay="1808"/>
                                          </p:stCondLst>
                                        </p:cTn>
                                        <p:tgtEl>
                                          <p:spTgt spid="3">
                                            <p:txEl>
                                              <p:pRg st="6" end="6"/>
                                            </p:txEl>
                                          </p:spTgt>
                                        </p:tgtEl>
                                      </p:cBhvr>
                                      <p:to x="100000" y="95000"/>
                                    </p:animScale>
                                    <p:animScale>
                                      <p:cBhvr>
                                        <p:cTn id="4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639762"/>
          </a:xfrm>
        </p:spPr>
        <p:txBody>
          <a:bodyPr/>
          <a:lstStyle/>
          <a:p>
            <a:r>
              <a:rPr lang="en-US" sz="4000" dirty="0" smtClean="0"/>
              <a:t>Real World Example – 2 Questions</a:t>
            </a:r>
            <a:endParaRPr lang="en-US" sz="4000" dirty="0"/>
          </a:p>
        </p:txBody>
      </p:sp>
      <p:sp>
        <p:nvSpPr>
          <p:cNvPr id="3" name="Content Placeholder 2"/>
          <p:cNvSpPr>
            <a:spLocks noGrp="1"/>
          </p:cNvSpPr>
          <p:nvPr>
            <p:ph idx="1"/>
          </p:nvPr>
        </p:nvSpPr>
        <p:spPr>
          <a:xfrm>
            <a:off x="228600" y="990600"/>
            <a:ext cx="7848600" cy="5410200"/>
          </a:xfrm>
        </p:spPr>
        <p:txBody>
          <a:bodyPr/>
          <a:lstStyle/>
          <a:p>
            <a:r>
              <a:rPr lang="en-US" dirty="0" smtClean="0"/>
              <a:t>You will be given problems where you must enlarge an object using ratios. You will have to select the right size from a list of options given to you. </a:t>
            </a:r>
          </a:p>
          <a:p>
            <a:pPr marL="114300" indent="0">
              <a:buNone/>
            </a:pPr>
            <a:endParaRPr lang="en-US" dirty="0"/>
          </a:p>
          <a:p>
            <a:r>
              <a:rPr lang="en-US" dirty="0" smtClean="0"/>
              <a:t>The key to choosing the right answer is by using proportions!</a:t>
            </a:r>
          </a:p>
          <a:p>
            <a:endParaRPr lang="en-US" dirty="0"/>
          </a:p>
          <a:p>
            <a:r>
              <a:rPr lang="en-US" dirty="0" smtClean="0"/>
              <a:t>Make sure you can explain your choice as well.</a:t>
            </a:r>
            <a:endParaRPr lang="en-US" dirty="0"/>
          </a:p>
        </p:txBody>
      </p:sp>
    </p:spTree>
    <p:extLst>
      <p:ext uri="{BB962C8B-B14F-4D97-AF65-F5344CB8AC3E}">
        <p14:creationId xmlns:p14="http://schemas.microsoft.com/office/powerpoint/2010/main" val="268363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457200"/>
          </a:xfrm>
        </p:spPr>
        <p:txBody>
          <a:bodyPr/>
          <a:lstStyle/>
          <a:p>
            <a:r>
              <a:rPr lang="en-US" sz="3600" dirty="0" smtClean="0"/>
              <a:t>Word Problems with Ratios – 1 Problem</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762000"/>
                <a:ext cx="7848600" cy="6019800"/>
              </a:xfrm>
            </p:spPr>
            <p:txBody>
              <a:bodyPr/>
              <a:lstStyle/>
              <a:p>
                <a:r>
                  <a:rPr lang="en-US" dirty="0" smtClean="0"/>
                  <a:t>Example:</a:t>
                </a:r>
              </a:p>
              <a:p>
                <a:pPr marL="114300" indent="0">
                  <a:buNone/>
                </a:pPr>
                <a:r>
                  <a:rPr lang="en-US" dirty="0" smtClean="0"/>
                  <a:t>The measures of the angles of a triangle are in the ratio 3:4:5. Find the measure of all the angles.</a:t>
                </a:r>
              </a:p>
              <a:p>
                <a:pPr marL="114300" indent="0">
                  <a:buNone/>
                </a:pPr>
                <a:endParaRPr lang="en-US" dirty="0"/>
              </a:p>
              <a:p>
                <a:r>
                  <a:rPr lang="en-US" dirty="0" smtClean="0"/>
                  <a:t>Solution:</a:t>
                </a:r>
              </a:p>
              <a:p>
                <a:pPr marL="114300" indent="0">
                  <a:buNone/>
                </a:pPr>
                <a:r>
                  <a:rPr lang="en-US" dirty="0" smtClean="0"/>
                  <a:t>Make an equation using the ratios and how they relate to the term described</a:t>
                </a:r>
              </a:p>
              <a:p>
                <a:pPr marL="114300" indent="0" algn="ctr">
                  <a:buNone/>
                </a:pPr>
                <a:r>
                  <a:rPr lang="en-US" dirty="0" smtClean="0"/>
                  <a:t> </a:t>
                </a:r>
                <a14:m>
                  <m:oMath xmlns:m="http://schemas.openxmlformats.org/officeDocument/2006/math">
                    <m:r>
                      <a:rPr lang="en-US" b="0" i="1" smtClean="0">
                        <a:latin typeface="Cambria Math"/>
                      </a:rPr>
                      <m:t>3</m:t>
                    </m:r>
                    <m:r>
                      <a:rPr lang="en-US" b="0" i="1" smtClean="0">
                        <a:latin typeface="Cambria Math"/>
                      </a:rPr>
                      <m:t>𝑥</m:t>
                    </m:r>
                    <m:r>
                      <a:rPr lang="en-US" b="0" i="1" smtClean="0">
                        <a:latin typeface="Cambria Math"/>
                      </a:rPr>
                      <m:t>+4</m:t>
                    </m:r>
                    <m:r>
                      <a:rPr lang="en-US" b="0" i="1" smtClean="0">
                        <a:latin typeface="Cambria Math"/>
                      </a:rPr>
                      <m:t>𝑥</m:t>
                    </m:r>
                    <m:r>
                      <a:rPr lang="en-US" b="0" i="1" smtClean="0">
                        <a:latin typeface="Cambria Math"/>
                      </a:rPr>
                      <m:t>+5</m:t>
                    </m:r>
                    <m:r>
                      <a:rPr lang="en-US" b="0" i="1" smtClean="0">
                        <a:latin typeface="Cambria Math"/>
                      </a:rPr>
                      <m:t>𝑥</m:t>
                    </m:r>
                    <m:r>
                      <a:rPr lang="en-US" b="0" i="1" smtClean="0">
                        <a:latin typeface="Cambria Math"/>
                      </a:rPr>
                      <m:t>=180</m:t>
                    </m:r>
                  </m:oMath>
                </a14:m>
                <a:endParaRPr lang="en-US" b="0" dirty="0" smtClean="0"/>
              </a:p>
              <a:p>
                <a:pPr marL="114300" indent="0">
                  <a:buNone/>
                </a:pPr>
                <a:r>
                  <a:rPr lang="en-US" dirty="0" smtClean="0"/>
                  <a:t>Next solve the equation for x:</a:t>
                </a:r>
              </a:p>
              <a:p>
                <a:pPr marL="114300" indent="0">
                  <a:buNone/>
                </a:pPr>
                <a14:m>
                  <m:oMathPara xmlns:m="http://schemas.openxmlformats.org/officeDocument/2006/math">
                    <m:oMathParaPr>
                      <m:jc m:val="left"/>
                    </m:oMathParaPr>
                    <m:oMath xmlns:m="http://schemas.openxmlformats.org/officeDocument/2006/math">
                      <m:r>
                        <a:rPr lang="en-US" b="0" i="1" smtClean="0">
                          <a:latin typeface="Cambria Math"/>
                        </a:rPr>
                        <m:t>12</m:t>
                      </m:r>
                      <m:r>
                        <a:rPr lang="en-US" b="0" i="1" smtClean="0">
                          <a:latin typeface="Cambria Math"/>
                        </a:rPr>
                        <m:t>𝑥</m:t>
                      </m:r>
                      <m:r>
                        <a:rPr lang="en-US" b="0" i="1" smtClean="0">
                          <a:latin typeface="Cambria Math"/>
                        </a:rPr>
                        <m:t>=180</m:t>
                      </m:r>
                    </m:oMath>
                  </m:oMathPara>
                </a14:m>
                <a:endParaRPr lang="en-US" dirty="0" smtClean="0"/>
              </a:p>
              <a:p>
                <a:pPr marL="114300" indent="0">
                  <a:buNone/>
                </a:pPr>
                <a14:m>
                  <m:oMathPara xmlns:m="http://schemas.openxmlformats.org/officeDocument/2006/math">
                    <m:oMathParaPr>
                      <m:jc m:val="left"/>
                    </m:oMathParaPr>
                    <m:oMath xmlns:m="http://schemas.openxmlformats.org/officeDocument/2006/math">
                      <m:r>
                        <a:rPr lang="en-US" b="0" i="1" smtClean="0">
                          <a:latin typeface="Cambria Math"/>
                        </a:rPr>
                        <m:t>𝑥</m:t>
                      </m:r>
                      <m:r>
                        <a:rPr lang="en-US" b="0" i="1" smtClean="0">
                          <a:latin typeface="Cambria Math"/>
                        </a:rPr>
                        <m:t>=15</m:t>
                      </m:r>
                    </m:oMath>
                  </m:oMathPara>
                </a14:m>
                <a:endParaRPr lang="en-US" dirty="0" smtClean="0"/>
              </a:p>
              <a:p>
                <a:pPr marL="114300" indent="0">
                  <a:buNone/>
                </a:pPr>
                <a:r>
                  <a:rPr lang="en-US" dirty="0" smtClean="0"/>
                  <a:t>Then multiply the value of x into the three numbers in the ratio to find the angles</a:t>
                </a:r>
              </a:p>
              <a:p>
                <a:pPr marL="114300" indent="0">
                  <a:buNone/>
                </a:pPr>
                <a14:m>
                  <m:oMath xmlns:m="http://schemas.openxmlformats.org/officeDocument/2006/math">
                    <m:r>
                      <a:rPr lang="en-US" b="0" i="1" smtClean="0">
                        <a:latin typeface="Cambria Math"/>
                      </a:rPr>
                      <m:t>3</m:t>
                    </m:r>
                    <m:d>
                      <m:dPr>
                        <m:ctrlPr>
                          <a:rPr lang="en-US" b="0" i="1" smtClean="0">
                            <a:latin typeface="Cambria Math"/>
                          </a:rPr>
                        </m:ctrlPr>
                      </m:dPr>
                      <m:e>
                        <m:r>
                          <a:rPr lang="en-US" b="0" i="1" smtClean="0">
                            <a:latin typeface="Cambria Math"/>
                          </a:rPr>
                          <m:t>15</m:t>
                        </m:r>
                      </m:e>
                    </m:d>
                    <m:r>
                      <a:rPr lang="en-US" b="0" i="1" smtClean="0">
                        <a:latin typeface="Cambria Math"/>
                      </a:rPr>
                      <m:t>=45</m:t>
                    </m:r>
                  </m:oMath>
                </a14:m>
                <a:r>
                  <a:rPr lang="en-US" dirty="0" smtClean="0"/>
                  <a:t>		</a:t>
                </a:r>
                <a14:m>
                  <m:oMath xmlns:m="http://schemas.openxmlformats.org/officeDocument/2006/math">
                    <m:r>
                      <a:rPr lang="en-US" b="0" i="1" smtClean="0">
                        <a:latin typeface="Cambria Math"/>
                      </a:rPr>
                      <m:t>4</m:t>
                    </m:r>
                    <m:d>
                      <m:dPr>
                        <m:ctrlPr>
                          <a:rPr lang="en-US" b="0" i="1" smtClean="0">
                            <a:latin typeface="Cambria Math"/>
                          </a:rPr>
                        </m:ctrlPr>
                      </m:dPr>
                      <m:e>
                        <m:r>
                          <a:rPr lang="en-US" b="0" i="1" smtClean="0">
                            <a:latin typeface="Cambria Math"/>
                          </a:rPr>
                          <m:t>15</m:t>
                        </m:r>
                      </m:e>
                    </m:d>
                    <m:r>
                      <a:rPr lang="en-US" b="0" i="1" smtClean="0">
                        <a:latin typeface="Cambria Math"/>
                      </a:rPr>
                      <m:t>=60</m:t>
                    </m:r>
                  </m:oMath>
                </a14:m>
                <a:r>
                  <a:rPr lang="en-US" dirty="0" smtClean="0"/>
                  <a:t>		</a:t>
                </a:r>
                <a14:m>
                  <m:oMath xmlns:m="http://schemas.openxmlformats.org/officeDocument/2006/math">
                    <m:r>
                      <a:rPr lang="en-US" b="0" i="1" smtClean="0">
                        <a:latin typeface="Cambria Math"/>
                      </a:rPr>
                      <m:t>5</m:t>
                    </m:r>
                    <m:d>
                      <m:dPr>
                        <m:ctrlPr>
                          <a:rPr lang="en-US" b="0" i="1" smtClean="0">
                            <a:latin typeface="Cambria Math"/>
                          </a:rPr>
                        </m:ctrlPr>
                      </m:dPr>
                      <m:e>
                        <m:r>
                          <a:rPr lang="en-US" b="0" i="1" smtClean="0">
                            <a:latin typeface="Cambria Math"/>
                          </a:rPr>
                          <m:t>15</m:t>
                        </m:r>
                      </m:e>
                    </m:d>
                    <m:r>
                      <a:rPr lang="en-US" b="0" i="1" smtClean="0">
                        <a:latin typeface="Cambria Math"/>
                      </a:rPr>
                      <m:t>=75</m:t>
                    </m:r>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762000"/>
                <a:ext cx="7848600" cy="6019800"/>
              </a:xfrm>
              <a:blipFill rotWithShape="1">
                <a:blip r:embed="rId2"/>
                <a:stretch>
                  <a:fillRect t="-607" r="-1708"/>
                </a:stretch>
              </a:blipFill>
            </p:spPr>
            <p:txBody>
              <a:bodyPr/>
              <a:lstStyle/>
              <a:p>
                <a:r>
                  <a:rPr lang="en-US">
                    <a:noFill/>
                  </a:rPr>
                  <a:t> </a:t>
                </a:r>
              </a:p>
            </p:txBody>
          </p:sp>
        </mc:Fallback>
      </mc:AlternateContent>
    </p:spTree>
    <p:extLst>
      <p:ext uri="{BB962C8B-B14F-4D97-AF65-F5344CB8AC3E}">
        <p14:creationId xmlns:p14="http://schemas.microsoft.com/office/powerpoint/2010/main" val="3304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80">
                                          <p:stCondLst>
                                            <p:cond delay="0"/>
                                          </p:stCondLst>
                                        </p:cTn>
                                        <p:tgtEl>
                                          <p:spTgt spid="3">
                                            <p:txEl>
                                              <p:pRg st="5" end="5"/>
                                            </p:txEl>
                                          </p:spTgt>
                                        </p:tgtEl>
                                      </p:cBhvr>
                                    </p:animEffect>
                                    <p:anim calcmode="lin" valueType="num">
                                      <p:cBhvr>
                                        <p:cTn id="2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5" end="5"/>
                                            </p:txEl>
                                          </p:spTgt>
                                        </p:tgtEl>
                                      </p:cBhvr>
                                      <p:to x="100000" y="60000"/>
                                    </p:animScale>
                                    <p:animScale>
                                      <p:cBhvr>
                                        <p:cTn id="28" dur="166" decel="50000">
                                          <p:stCondLst>
                                            <p:cond delay="676"/>
                                          </p:stCondLst>
                                        </p:cTn>
                                        <p:tgtEl>
                                          <p:spTgt spid="3">
                                            <p:txEl>
                                              <p:pRg st="5" end="5"/>
                                            </p:txEl>
                                          </p:spTgt>
                                        </p:tgtEl>
                                      </p:cBhvr>
                                      <p:to x="100000" y="100000"/>
                                    </p:animScale>
                                    <p:animScale>
                                      <p:cBhvr>
                                        <p:cTn id="29" dur="26">
                                          <p:stCondLst>
                                            <p:cond delay="1312"/>
                                          </p:stCondLst>
                                        </p:cTn>
                                        <p:tgtEl>
                                          <p:spTgt spid="3">
                                            <p:txEl>
                                              <p:pRg st="5" end="5"/>
                                            </p:txEl>
                                          </p:spTgt>
                                        </p:tgtEl>
                                      </p:cBhvr>
                                      <p:to x="100000" y="80000"/>
                                    </p:animScale>
                                    <p:animScale>
                                      <p:cBhvr>
                                        <p:cTn id="30" dur="166" decel="50000">
                                          <p:stCondLst>
                                            <p:cond delay="1338"/>
                                          </p:stCondLst>
                                        </p:cTn>
                                        <p:tgtEl>
                                          <p:spTgt spid="3">
                                            <p:txEl>
                                              <p:pRg st="5" end="5"/>
                                            </p:txEl>
                                          </p:spTgt>
                                        </p:tgtEl>
                                      </p:cBhvr>
                                      <p:to x="100000" y="100000"/>
                                    </p:animScale>
                                    <p:animScale>
                                      <p:cBhvr>
                                        <p:cTn id="31" dur="26">
                                          <p:stCondLst>
                                            <p:cond delay="1642"/>
                                          </p:stCondLst>
                                        </p:cTn>
                                        <p:tgtEl>
                                          <p:spTgt spid="3">
                                            <p:txEl>
                                              <p:pRg st="5" end="5"/>
                                            </p:txEl>
                                          </p:spTgt>
                                        </p:tgtEl>
                                      </p:cBhvr>
                                      <p:to x="100000" y="90000"/>
                                    </p:animScale>
                                    <p:animScale>
                                      <p:cBhvr>
                                        <p:cTn id="32" dur="166" decel="50000">
                                          <p:stCondLst>
                                            <p:cond delay="1668"/>
                                          </p:stCondLst>
                                        </p:cTn>
                                        <p:tgtEl>
                                          <p:spTgt spid="3">
                                            <p:txEl>
                                              <p:pRg st="5" end="5"/>
                                            </p:txEl>
                                          </p:spTgt>
                                        </p:tgtEl>
                                      </p:cBhvr>
                                      <p:to x="100000" y="100000"/>
                                    </p:animScale>
                                    <p:animScale>
                                      <p:cBhvr>
                                        <p:cTn id="33" dur="26">
                                          <p:stCondLst>
                                            <p:cond delay="1808"/>
                                          </p:stCondLst>
                                        </p:cTn>
                                        <p:tgtEl>
                                          <p:spTgt spid="3">
                                            <p:txEl>
                                              <p:pRg st="5" end="5"/>
                                            </p:txEl>
                                          </p:spTgt>
                                        </p:tgtEl>
                                      </p:cBhvr>
                                      <p:to x="100000" y="95000"/>
                                    </p:animScale>
                                    <p:animScale>
                                      <p:cBhvr>
                                        <p:cTn id="34" dur="166" decel="50000">
                                          <p:stCondLst>
                                            <p:cond delay="1834"/>
                                          </p:stCondLst>
                                        </p:cTn>
                                        <p:tgtEl>
                                          <p:spTgt spid="3">
                                            <p:txEl>
                                              <p:pRg st="5" end="5"/>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wipe(down)">
                                      <p:cBhvr>
                                        <p:cTn id="63" dur="580">
                                          <p:stCondLst>
                                            <p:cond delay="0"/>
                                          </p:stCondLst>
                                        </p:cTn>
                                        <p:tgtEl>
                                          <p:spTgt spid="3">
                                            <p:txEl>
                                              <p:pRg st="10" end="10"/>
                                            </p:txEl>
                                          </p:spTgt>
                                        </p:tgtEl>
                                      </p:cBhvr>
                                    </p:animEffect>
                                    <p:anim calcmode="lin" valueType="num">
                                      <p:cBhvr>
                                        <p:cTn id="6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10" end="10"/>
                                            </p:txEl>
                                          </p:spTgt>
                                        </p:tgtEl>
                                      </p:cBhvr>
                                      <p:to x="100000" y="60000"/>
                                    </p:animScale>
                                    <p:animScale>
                                      <p:cBhvr>
                                        <p:cTn id="70" dur="166" decel="50000">
                                          <p:stCondLst>
                                            <p:cond delay="676"/>
                                          </p:stCondLst>
                                        </p:cTn>
                                        <p:tgtEl>
                                          <p:spTgt spid="3">
                                            <p:txEl>
                                              <p:pRg st="10" end="10"/>
                                            </p:txEl>
                                          </p:spTgt>
                                        </p:tgtEl>
                                      </p:cBhvr>
                                      <p:to x="100000" y="100000"/>
                                    </p:animScale>
                                    <p:animScale>
                                      <p:cBhvr>
                                        <p:cTn id="71" dur="26">
                                          <p:stCondLst>
                                            <p:cond delay="1312"/>
                                          </p:stCondLst>
                                        </p:cTn>
                                        <p:tgtEl>
                                          <p:spTgt spid="3">
                                            <p:txEl>
                                              <p:pRg st="10" end="10"/>
                                            </p:txEl>
                                          </p:spTgt>
                                        </p:tgtEl>
                                      </p:cBhvr>
                                      <p:to x="100000" y="80000"/>
                                    </p:animScale>
                                    <p:animScale>
                                      <p:cBhvr>
                                        <p:cTn id="72" dur="166" decel="50000">
                                          <p:stCondLst>
                                            <p:cond delay="1338"/>
                                          </p:stCondLst>
                                        </p:cTn>
                                        <p:tgtEl>
                                          <p:spTgt spid="3">
                                            <p:txEl>
                                              <p:pRg st="10" end="10"/>
                                            </p:txEl>
                                          </p:spTgt>
                                        </p:tgtEl>
                                      </p:cBhvr>
                                      <p:to x="100000" y="100000"/>
                                    </p:animScale>
                                    <p:animScale>
                                      <p:cBhvr>
                                        <p:cTn id="73" dur="26">
                                          <p:stCondLst>
                                            <p:cond delay="1642"/>
                                          </p:stCondLst>
                                        </p:cTn>
                                        <p:tgtEl>
                                          <p:spTgt spid="3">
                                            <p:txEl>
                                              <p:pRg st="10" end="10"/>
                                            </p:txEl>
                                          </p:spTgt>
                                        </p:tgtEl>
                                      </p:cBhvr>
                                      <p:to x="100000" y="90000"/>
                                    </p:animScale>
                                    <p:animScale>
                                      <p:cBhvr>
                                        <p:cTn id="74" dur="166" decel="50000">
                                          <p:stCondLst>
                                            <p:cond delay="1668"/>
                                          </p:stCondLst>
                                        </p:cTn>
                                        <p:tgtEl>
                                          <p:spTgt spid="3">
                                            <p:txEl>
                                              <p:pRg st="10" end="10"/>
                                            </p:txEl>
                                          </p:spTgt>
                                        </p:tgtEl>
                                      </p:cBhvr>
                                      <p:to x="100000" y="100000"/>
                                    </p:animScale>
                                    <p:animScale>
                                      <p:cBhvr>
                                        <p:cTn id="75" dur="26">
                                          <p:stCondLst>
                                            <p:cond delay="1808"/>
                                          </p:stCondLst>
                                        </p:cTn>
                                        <p:tgtEl>
                                          <p:spTgt spid="3">
                                            <p:txEl>
                                              <p:pRg st="10" end="10"/>
                                            </p:txEl>
                                          </p:spTgt>
                                        </p:tgtEl>
                                      </p:cBhvr>
                                      <p:to x="100000" y="95000"/>
                                    </p:animScale>
                                    <p:animScale>
                                      <p:cBhvr>
                                        <p:cTn id="76"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18" y="152400"/>
            <a:ext cx="7620000" cy="457200"/>
          </a:xfrm>
        </p:spPr>
        <p:txBody>
          <a:bodyPr/>
          <a:lstStyle/>
          <a:p>
            <a:r>
              <a:rPr lang="en-US" sz="3200" dirty="0" smtClean="0"/>
              <a:t>Identify the Correct Proportions – 1 Question</a:t>
            </a:r>
            <a:endParaRPr lang="en-US" sz="3200" dirty="0"/>
          </a:p>
        </p:txBody>
      </p:sp>
      <p:sp>
        <p:nvSpPr>
          <p:cNvPr id="3" name="Content Placeholder 2"/>
          <p:cNvSpPr>
            <a:spLocks noGrp="1"/>
          </p:cNvSpPr>
          <p:nvPr>
            <p:ph idx="1"/>
          </p:nvPr>
        </p:nvSpPr>
        <p:spPr>
          <a:xfrm>
            <a:off x="304800" y="762000"/>
            <a:ext cx="7848600" cy="6019800"/>
          </a:xfrm>
        </p:spPr>
        <p:txBody>
          <a:bodyPr/>
          <a:lstStyle/>
          <a:p>
            <a:r>
              <a:rPr lang="en-US" dirty="0" smtClean="0"/>
              <a:t>Example: </a:t>
            </a:r>
            <a:r>
              <a:rPr lang="en-US" dirty="0">
                <a:latin typeface="Georgia"/>
                <a:ea typeface="MS Mincho"/>
                <a:cs typeface="Times New Roman"/>
              </a:rPr>
              <a:t>Identify (circle) </a:t>
            </a:r>
            <a:r>
              <a:rPr lang="en-US" u="sng" dirty="0">
                <a:latin typeface="Georgia"/>
                <a:ea typeface="MS Mincho"/>
                <a:cs typeface="Times New Roman"/>
              </a:rPr>
              <a:t>all</a:t>
            </a:r>
            <a:r>
              <a:rPr lang="en-US" dirty="0">
                <a:latin typeface="Georgia"/>
                <a:ea typeface="MS Mincho"/>
                <a:cs typeface="Times New Roman"/>
              </a:rPr>
              <a:t> proportions that can be used to solve for the given </a:t>
            </a:r>
            <a:r>
              <a:rPr lang="en-US" dirty="0" smtClean="0">
                <a:latin typeface="Georgia"/>
                <a:ea typeface="MS Mincho"/>
                <a:cs typeface="Times New Roman"/>
              </a:rPr>
              <a:t>variable.</a:t>
            </a:r>
            <a:endParaRPr lang="en-US" dirty="0" smtClean="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981200"/>
            <a:ext cx="3798439" cy="2252754"/>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4024730" y="3232725"/>
                <a:ext cx="1477834" cy="704295"/>
              </a:xfrm>
              <a:prstGeom prst="rect">
                <a:avLst/>
              </a:prstGeom>
              <a:noFill/>
            </p:spPr>
            <p:txBody>
              <a:bodyPr wrap="square" rtlCol="0">
                <a:spAutoFit/>
              </a:bodyPr>
              <a:lstStyle/>
              <a:p>
                <a:r>
                  <a:rPr lang="en-US" dirty="0"/>
                  <a:t>c</a:t>
                </a:r>
                <a:r>
                  <a:rPr lang="en-US" dirty="0" smtClean="0"/>
                  <a:t>.) </a:t>
                </a:r>
                <a14:m>
                  <m:oMath xmlns:m="http://schemas.openxmlformats.org/officeDocument/2006/math">
                    <m:f>
                      <m:fPr>
                        <m:ctrlPr>
                          <a:rPr lang="en-US" sz="2800" i="1" smtClean="0">
                            <a:latin typeface="Cambria Math"/>
                          </a:rPr>
                        </m:ctrlPr>
                      </m:fPr>
                      <m:num>
                        <m:r>
                          <a:rPr lang="en-US" sz="2800" b="0" i="1" smtClean="0">
                            <a:latin typeface="Cambria Math"/>
                          </a:rPr>
                          <m:t>4</m:t>
                        </m:r>
                      </m:num>
                      <m:den>
                        <m:r>
                          <a:rPr lang="en-US" sz="2800" b="0" i="1" smtClean="0">
                            <a:latin typeface="Cambria Math"/>
                          </a:rPr>
                          <m:t>𝑥</m:t>
                        </m:r>
                      </m:den>
                    </m:f>
                    <m:r>
                      <a:rPr lang="en-US" sz="2800" b="0" i="1" smtClean="0">
                        <a:latin typeface="Cambria Math"/>
                      </a:rPr>
                      <m:t>=</m:t>
                    </m:r>
                    <m:f>
                      <m:fPr>
                        <m:ctrlPr>
                          <a:rPr lang="en-US" sz="2800" b="0" i="1" smtClean="0">
                            <a:latin typeface="Cambria Math"/>
                          </a:rPr>
                        </m:ctrlPr>
                      </m:fPr>
                      <m:num>
                        <m:r>
                          <a:rPr lang="en-US" sz="2800" b="0" i="1" smtClean="0">
                            <a:latin typeface="Cambria Math"/>
                          </a:rPr>
                          <m:t>5</m:t>
                        </m:r>
                      </m:num>
                      <m:den>
                        <m:r>
                          <a:rPr lang="en-US" sz="2800" b="0" i="1" smtClean="0">
                            <a:latin typeface="Cambria Math"/>
                          </a:rPr>
                          <m:t>6</m:t>
                        </m:r>
                      </m:den>
                    </m:f>
                  </m:oMath>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4024730" y="3232725"/>
                <a:ext cx="1477834" cy="704295"/>
              </a:xfrm>
              <a:prstGeom prst="rect">
                <a:avLst/>
              </a:prstGeom>
              <a:blipFill rotWithShape="1">
                <a:blip r:embed="rId3"/>
                <a:stretch>
                  <a:fillRect l="-32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248400" y="1921164"/>
                <a:ext cx="1477834" cy="704295"/>
              </a:xfrm>
              <a:prstGeom prst="rect">
                <a:avLst/>
              </a:prstGeom>
              <a:noFill/>
            </p:spPr>
            <p:txBody>
              <a:bodyPr wrap="square" rtlCol="0">
                <a:spAutoFit/>
              </a:bodyPr>
              <a:lstStyle/>
              <a:p>
                <a:r>
                  <a:rPr lang="en-US" dirty="0" smtClean="0"/>
                  <a:t>b.) </a:t>
                </a:r>
                <a14:m>
                  <m:oMath xmlns:m="http://schemas.openxmlformats.org/officeDocument/2006/math">
                    <m:f>
                      <m:fPr>
                        <m:ctrlPr>
                          <a:rPr lang="en-US" sz="2800" i="1" smtClean="0">
                            <a:latin typeface="Cambria Math"/>
                          </a:rPr>
                        </m:ctrlPr>
                      </m:fPr>
                      <m:num>
                        <m:r>
                          <a:rPr lang="en-US" sz="2800" b="0" i="1" smtClean="0">
                            <a:latin typeface="Cambria Math"/>
                          </a:rPr>
                          <m:t>4</m:t>
                        </m:r>
                      </m:num>
                      <m:den>
                        <m:r>
                          <a:rPr lang="en-US" sz="2800" b="0" i="1" smtClean="0">
                            <a:latin typeface="Cambria Math"/>
                          </a:rPr>
                          <m:t>6</m:t>
                        </m:r>
                      </m:den>
                    </m:f>
                    <m:r>
                      <a:rPr lang="en-US" sz="2800" b="0" i="1" smtClean="0">
                        <a:latin typeface="Cambria Math"/>
                      </a:rPr>
                      <m:t>=</m:t>
                    </m:r>
                    <m:f>
                      <m:fPr>
                        <m:ctrlPr>
                          <a:rPr lang="en-US" sz="2800" b="0" i="1" smtClean="0">
                            <a:latin typeface="Cambria Math"/>
                          </a:rPr>
                        </m:ctrlPr>
                      </m:fPr>
                      <m:num>
                        <m:r>
                          <a:rPr lang="en-US" sz="2800" b="0" i="1" smtClean="0">
                            <a:latin typeface="Cambria Math"/>
                          </a:rPr>
                          <m:t>5</m:t>
                        </m:r>
                      </m:num>
                      <m:den>
                        <m:r>
                          <a:rPr lang="en-US" sz="2800" b="0" i="1" smtClean="0">
                            <a:latin typeface="Cambria Math"/>
                          </a:rPr>
                          <m:t>𝑥</m:t>
                        </m:r>
                      </m:den>
                    </m:f>
                  </m:oMath>
                </a14:m>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6248400" y="1921164"/>
                <a:ext cx="1477834" cy="704295"/>
              </a:xfrm>
              <a:prstGeom prst="rect">
                <a:avLst/>
              </a:prstGeom>
              <a:blipFill rotWithShape="1">
                <a:blip r:embed="rId4"/>
                <a:stretch>
                  <a:fillRect l="-33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008566" y="1921164"/>
                <a:ext cx="1477834" cy="704295"/>
              </a:xfrm>
              <a:prstGeom prst="rect">
                <a:avLst/>
              </a:prstGeom>
              <a:noFill/>
            </p:spPr>
            <p:txBody>
              <a:bodyPr wrap="square" rtlCol="0">
                <a:spAutoFit/>
              </a:bodyPr>
              <a:lstStyle/>
              <a:p>
                <a:r>
                  <a:rPr lang="en-US" dirty="0" smtClean="0"/>
                  <a:t>a.) </a:t>
                </a:r>
                <a14:m>
                  <m:oMath xmlns:m="http://schemas.openxmlformats.org/officeDocument/2006/math">
                    <m:f>
                      <m:fPr>
                        <m:ctrlPr>
                          <a:rPr lang="en-US" sz="2800" i="1" smtClean="0">
                            <a:latin typeface="Cambria Math"/>
                          </a:rPr>
                        </m:ctrlPr>
                      </m:fPr>
                      <m:num>
                        <m:r>
                          <a:rPr lang="en-US" sz="2800" b="0" i="1" smtClean="0">
                            <a:latin typeface="Cambria Math"/>
                          </a:rPr>
                          <m:t>4</m:t>
                        </m:r>
                      </m:num>
                      <m:den>
                        <m:r>
                          <a:rPr lang="en-US" sz="2800" b="0" i="1" smtClean="0">
                            <a:latin typeface="Cambria Math"/>
                          </a:rPr>
                          <m:t>5</m:t>
                        </m:r>
                      </m:den>
                    </m:f>
                    <m:r>
                      <a:rPr lang="en-US" sz="2800" b="0" i="1" smtClean="0">
                        <a:latin typeface="Cambria Math"/>
                      </a:rPr>
                      <m:t>=</m:t>
                    </m:r>
                    <m:f>
                      <m:fPr>
                        <m:ctrlPr>
                          <a:rPr lang="en-US" sz="2800" b="0" i="1" smtClean="0">
                            <a:latin typeface="Cambria Math"/>
                          </a:rPr>
                        </m:ctrlPr>
                      </m:fPr>
                      <m:num>
                        <m:r>
                          <a:rPr lang="en-US" sz="2800" b="0" i="1" smtClean="0">
                            <a:latin typeface="Cambria Math"/>
                          </a:rPr>
                          <m:t>6</m:t>
                        </m:r>
                      </m:num>
                      <m:den>
                        <m:r>
                          <a:rPr lang="en-US" sz="2800" b="0" i="1" smtClean="0">
                            <a:latin typeface="Cambria Math"/>
                          </a:rPr>
                          <m:t>𝑥</m:t>
                        </m:r>
                      </m:den>
                    </m:f>
                  </m:oMath>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4008566" y="1921164"/>
                <a:ext cx="1477834" cy="704295"/>
              </a:xfrm>
              <a:prstGeom prst="rect">
                <a:avLst/>
              </a:prstGeom>
              <a:blipFill rotWithShape="1">
                <a:blip r:embed="rId5"/>
                <a:stretch>
                  <a:fillRect l="-37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172200" y="4553505"/>
                <a:ext cx="1905000" cy="704295"/>
              </a:xfrm>
              <a:prstGeom prst="rect">
                <a:avLst/>
              </a:prstGeom>
              <a:noFill/>
            </p:spPr>
            <p:txBody>
              <a:bodyPr wrap="square" rtlCol="0">
                <a:spAutoFit/>
              </a:bodyPr>
              <a:lstStyle/>
              <a:p>
                <a:r>
                  <a:rPr lang="en-US" dirty="0" smtClean="0"/>
                  <a:t>f.) </a:t>
                </a:r>
                <a14:m>
                  <m:oMath xmlns:m="http://schemas.openxmlformats.org/officeDocument/2006/math">
                    <m:f>
                      <m:fPr>
                        <m:ctrlPr>
                          <a:rPr lang="en-US" sz="2800" i="1" smtClean="0">
                            <a:latin typeface="Cambria Math"/>
                          </a:rPr>
                        </m:ctrlPr>
                      </m:fPr>
                      <m:num>
                        <m:r>
                          <a:rPr lang="en-US" sz="2800" b="0" i="1" smtClean="0">
                            <a:latin typeface="Cambria Math"/>
                          </a:rPr>
                          <m:t>9</m:t>
                        </m:r>
                      </m:num>
                      <m:den>
                        <m:r>
                          <a:rPr lang="en-US" sz="2800" b="0" i="1" smtClean="0">
                            <a:latin typeface="Cambria Math"/>
                          </a:rPr>
                          <m:t>4</m:t>
                        </m:r>
                      </m:den>
                    </m:f>
                    <m:r>
                      <a:rPr lang="en-US" sz="2800" b="0" i="1" smtClean="0">
                        <a:latin typeface="Cambria Math"/>
                      </a:rPr>
                      <m:t>=</m:t>
                    </m:r>
                    <m:f>
                      <m:fPr>
                        <m:ctrlPr>
                          <a:rPr lang="en-US" sz="2800" b="0" i="1" smtClean="0">
                            <a:latin typeface="Cambria Math"/>
                          </a:rPr>
                        </m:ctrlPr>
                      </m:fPr>
                      <m:num>
                        <m:r>
                          <a:rPr lang="en-US" sz="2800" b="0" i="1" smtClean="0">
                            <a:latin typeface="Cambria Math"/>
                          </a:rPr>
                          <m:t>𝑥</m:t>
                        </m:r>
                        <m:r>
                          <a:rPr lang="en-US" sz="2800" b="0" i="1" smtClean="0">
                            <a:latin typeface="Cambria Math"/>
                          </a:rPr>
                          <m:t>+6</m:t>
                        </m:r>
                      </m:num>
                      <m:den>
                        <m:r>
                          <a:rPr lang="en-US" sz="2800" b="0" i="1" smtClean="0">
                            <a:latin typeface="Cambria Math"/>
                          </a:rPr>
                          <m:t>6</m:t>
                        </m:r>
                      </m:den>
                    </m:f>
                  </m:oMath>
                </a14:m>
                <a:endParaRPr lang="en-US" sz="2800" dirty="0"/>
              </a:p>
            </p:txBody>
          </p:sp>
        </mc:Choice>
        <mc:Fallback xmlns="">
          <p:sp>
            <p:nvSpPr>
              <p:cNvPr id="8" name="TextBox 7"/>
              <p:cNvSpPr txBox="1">
                <a:spLocks noRot="1" noChangeAspect="1" noMove="1" noResize="1" noEditPoints="1" noAdjustHandles="1" noChangeArrowheads="1" noChangeShapeType="1" noTextEdit="1"/>
              </p:cNvSpPr>
              <p:nvPr/>
            </p:nvSpPr>
            <p:spPr>
              <a:xfrm>
                <a:off x="6172200" y="4553505"/>
                <a:ext cx="1905000" cy="704295"/>
              </a:xfrm>
              <a:prstGeom prst="rect">
                <a:avLst/>
              </a:prstGeom>
              <a:blipFill rotWithShape="1">
                <a:blip r:embed="rId6"/>
                <a:stretch>
                  <a:fillRect l="-28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885030" y="4553505"/>
                <a:ext cx="1905000" cy="704295"/>
              </a:xfrm>
              <a:prstGeom prst="rect">
                <a:avLst/>
              </a:prstGeom>
              <a:noFill/>
            </p:spPr>
            <p:txBody>
              <a:bodyPr wrap="square" rtlCol="0">
                <a:spAutoFit/>
              </a:bodyPr>
              <a:lstStyle/>
              <a:p>
                <a:r>
                  <a:rPr lang="en-US" dirty="0" smtClean="0"/>
                  <a:t>e.) </a:t>
                </a:r>
                <a14:m>
                  <m:oMath xmlns:m="http://schemas.openxmlformats.org/officeDocument/2006/math">
                    <m:f>
                      <m:fPr>
                        <m:ctrlPr>
                          <a:rPr lang="en-US" sz="2800" i="1" smtClean="0">
                            <a:latin typeface="Cambria Math"/>
                          </a:rPr>
                        </m:ctrlPr>
                      </m:fPr>
                      <m:num>
                        <m:r>
                          <a:rPr lang="en-US" sz="2800" b="0" i="1" smtClean="0">
                            <a:latin typeface="Cambria Math"/>
                          </a:rPr>
                          <m:t>4</m:t>
                        </m:r>
                      </m:num>
                      <m:den>
                        <m:r>
                          <a:rPr lang="en-US" sz="2800" b="0" i="1" smtClean="0">
                            <a:latin typeface="Cambria Math"/>
                          </a:rPr>
                          <m:t>9</m:t>
                        </m:r>
                      </m:den>
                    </m:f>
                    <m:r>
                      <a:rPr lang="en-US" sz="2800" b="0" i="1" smtClean="0">
                        <a:latin typeface="Cambria Math"/>
                      </a:rPr>
                      <m:t>=</m:t>
                    </m:r>
                    <m:f>
                      <m:fPr>
                        <m:ctrlPr>
                          <a:rPr lang="en-US" sz="2800" b="0" i="1" smtClean="0">
                            <a:latin typeface="Cambria Math"/>
                          </a:rPr>
                        </m:ctrlPr>
                      </m:fPr>
                      <m:num>
                        <m:r>
                          <a:rPr lang="en-US" sz="2800" b="0" i="1" smtClean="0">
                            <a:latin typeface="Cambria Math"/>
                          </a:rPr>
                          <m:t>𝑥</m:t>
                        </m:r>
                        <m:r>
                          <a:rPr lang="en-US" sz="2800" b="0" i="1" smtClean="0">
                            <a:latin typeface="Cambria Math"/>
                          </a:rPr>
                          <m:t>+6</m:t>
                        </m:r>
                      </m:num>
                      <m:den>
                        <m:r>
                          <a:rPr lang="en-US" sz="2800" b="0" i="1" smtClean="0">
                            <a:latin typeface="Cambria Math"/>
                          </a:rPr>
                          <m:t>6</m:t>
                        </m:r>
                      </m:den>
                    </m:f>
                  </m:oMath>
                </a14:m>
                <a:endParaRPr lang="en-US" sz="2800" dirty="0"/>
              </a:p>
            </p:txBody>
          </p:sp>
        </mc:Choice>
        <mc:Fallback xmlns="">
          <p:sp>
            <p:nvSpPr>
              <p:cNvPr id="9" name="TextBox 8"/>
              <p:cNvSpPr txBox="1">
                <a:spLocks noRot="1" noChangeAspect="1" noMove="1" noResize="1" noEditPoints="1" noAdjustHandles="1" noChangeArrowheads="1" noChangeShapeType="1" noTextEdit="1"/>
              </p:cNvSpPr>
              <p:nvPr/>
            </p:nvSpPr>
            <p:spPr>
              <a:xfrm>
                <a:off x="3885030" y="4553505"/>
                <a:ext cx="1905000" cy="704295"/>
              </a:xfrm>
              <a:prstGeom prst="rect">
                <a:avLst/>
              </a:prstGeom>
              <a:blipFill rotWithShape="1">
                <a:blip r:embed="rId7"/>
                <a:stretch>
                  <a:fillRect l="-2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248400" y="3320473"/>
                <a:ext cx="1905000" cy="704295"/>
              </a:xfrm>
              <a:prstGeom prst="rect">
                <a:avLst/>
              </a:prstGeom>
              <a:noFill/>
            </p:spPr>
            <p:txBody>
              <a:bodyPr wrap="square" rtlCol="0">
                <a:spAutoFit/>
              </a:bodyPr>
              <a:lstStyle/>
              <a:p>
                <a:r>
                  <a:rPr lang="en-US" dirty="0" smtClean="0"/>
                  <a:t>d.) </a:t>
                </a:r>
                <a14:m>
                  <m:oMath xmlns:m="http://schemas.openxmlformats.org/officeDocument/2006/math">
                    <m:f>
                      <m:fPr>
                        <m:ctrlPr>
                          <a:rPr lang="en-US" sz="2800" i="1" smtClean="0">
                            <a:latin typeface="Cambria Math"/>
                          </a:rPr>
                        </m:ctrlPr>
                      </m:fPr>
                      <m:num>
                        <m:r>
                          <a:rPr lang="en-US" sz="2800" b="0" i="1" smtClean="0">
                            <a:latin typeface="Cambria Math"/>
                          </a:rPr>
                          <m:t>9</m:t>
                        </m:r>
                      </m:num>
                      <m:den>
                        <m:r>
                          <a:rPr lang="en-US" sz="2800" b="0" i="1" smtClean="0">
                            <a:latin typeface="Cambria Math"/>
                          </a:rPr>
                          <m:t>5</m:t>
                        </m:r>
                      </m:den>
                    </m:f>
                    <m:r>
                      <a:rPr lang="en-US" sz="2800" b="0" i="1" smtClean="0">
                        <a:latin typeface="Cambria Math"/>
                      </a:rPr>
                      <m:t>=</m:t>
                    </m:r>
                    <m:f>
                      <m:fPr>
                        <m:ctrlPr>
                          <a:rPr lang="en-US" sz="2800" b="0" i="1" smtClean="0">
                            <a:latin typeface="Cambria Math"/>
                          </a:rPr>
                        </m:ctrlPr>
                      </m:fPr>
                      <m:num>
                        <m:r>
                          <a:rPr lang="en-US" sz="2800" b="0" i="1" smtClean="0">
                            <a:latin typeface="Cambria Math"/>
                          </a:rPr>
                          <m:t>𝑥</m:t>
                        </m:r>
                        <m:r>
                          <a:rPr lang="en-US" sz="2800" b="0" i="1" smtClean="0">
                            <a:latin typeface="Cambria Math"/>
                          </a:rPr>
                          <m:t>+6</m:t>
                        </m:r>
                      </m:num>
                      <m:den>
                        <m:r>
                          <a:rPr lang="en-US" sz="2800" b="0" i="1" smtClean="0">
                            <a:latin typeface="Cambria Math"/>
                          </a:rPr>
                          <m:t>𝑥</m:t>
                        </m:r>
                      </m:den>
                    </m:f>
                  </m:oMath>
                </a14:m>
                <a:endParaRPr lang="en-US"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6248400" y="3320473"/>
                <a:ext cx="1905000" cy="704295"/>
              </a:xfrm>
              <a:prstGeom prst="rect">
                <a:avLst/>
              </a:prstGeom>
              <a:blipFill rotWithShape="1">
                <a:blip r:embed="rId8"/>
                <a:stretch>
                  <a:fillRect l="-2556"/>
                </a:stretch>
              </a:blipFill>
            </p:spPr>
            <p:txBody>
              <a:bodyPr/>
              <a:lstStyle/>
              <a:p>
                <a:r>
                  <a:rPr lang="en-US">
                    <a:noFill/>
                  </a:rPr>
                  <a:t> </a:t>
                </a:r>
              </a:p>
            </p:txBody>
          </p:sp>
        </mc:Fallback>
      </mc:AlternateContent>
    </p:spTree>
    <p:extLst>
      <p:ext uri="{BB962C8B-B14F-4D97-AF65-F5344CB8AC3E}">
        <p14:creationId xmlns:p14="http://schemas.microsoft.com/office/powerpoint/2010/main" val="256910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9"/>
                                        </p:tgtEl>
                                      </p:cBhvr>
                                    </p:animEffect>
                                    <p:anim calcmode="lin" valueType="num">
                                      <p:cBhvr>
                                        <p:cTn id="14" dur="1000"/>
                                        <p:tgtEl>
                                          <p:spTgt spid="9"/>
                                        </p:tgtEl>
                                        <p:attrNameLst>
                                          <p:attrName>ppt_x</p:attrName>
                                        </p:attrNameLst>
                                      </p:cBhvr>
                                      <p:tavLst>
                                        <p:tav tm="0">
                                          <p:val>
                                            <p:strVal val="ppt_x"/>
                                          </p:val>
                                        </p:tav>
                                        <p:tav tm="100000">
                                          <p:val>
                                            <p:strVal val="ppt_x"/>
                                          </p:val>
                                        </p:tav>
                                      </p:tavLst>
                                    </p:anim>
                                    <p:anim calcmode="lin" valueType="num">
                                      <p:cBhvr>
                                        <p:cTn id="15" dur="1000"/>
                                        <p:tgtEl>
                                          <p:spTgt spid="9"/>
                                        </p:tgtEl>
                                        <p:attrNameLst>
                                          <p:attrName>ppt_y</p:attrName>
                                        </p:attrNameLst>
                                      </p:cBhvr>
                                      <p:tavLst>
                                        <p:tav tm="0">
                                          <p:val>
                                            <p:strVal val="ppt_y"/>
                                          </p:val>
                                        </p:tav>
                                        <p:tav tm="100000">
                                          <p:val>
                                            <p:strVal val="ppt_y+.1"/>
                                          </p:val>
                                        </p:tav>
                                      </p:tavLst>
                                    </p:anim>
                                    <p:set>
                                      <p:cBhvr>
                                        <p:cTn id="16"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209679"/>
                <a:ext cx="8343900" cy="5377354"/>
              </a:xfrm>
            </p:spPr>
            <p:txBody>
              <a:bodyPr/>
              <a:lstStyle/>
              <a:p>
                <a14:m>
                  <m:oMath xmlns:m="http://schemas.openxmlformats.org/officeDocument/2006/math">
                    <m:r>
                      <a:rPr lang="en-US" b="0" i="1" smtClean="0">
                        <a:latin typeface="Cambria Math"/>
                      </a:rPr>
                      <m:t>𝐴𝐵𝐶𝐷</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𝐴</m:t>
                        </m:r>
                      </m:e>
                      <m:sup>
                        <m:r>
                          <a:rPr lang="en-US" b="0" i="1" smtClean="0">
                            <a:latin typeface="Cambria Math"/>
                            <a:ea typeface="Cambria Math"/>
                          </a:rPr>
                          <m:t>′</m:t>
                        </m:r>
                      </m:sup>
                    </m:sSup>
                    <m:sSup>
                      <m:sSupPr>
                        <m:ctrlPr>
                          <a:rPr lang="en-US" b="0" i="1" smtClean="0">
                            <a:latin typeface="Cambria Math"/>
                            <a:ea typeface="Cambria Math"/>
                          </a:rPr>
                        </m:ctrlPr>
                      </m:sSupPr>
                      <m:e>
                        <m:r>
                          <a:rPr lang="en-US" b="0" i="1" smtClean="0">
                            <a:latin typeface="Cambria Math"/>
                            <a:ea typeface="Cambria Math"/>
                          </a:rPr>
                          <m:t>𝐵</m:t>
                        </m:r>
                      </m:e>
                      <m:sup>
                        <m:r>
                          <a:rPr lang="en-US" b="0" i="1" smtClean="0">
                            <a:latin typeface="Cambria Math"/>
                            <a:ea typeface="Cambria Math"/>
                          </a:rPr>
                          <m:t>′</m:t>
                        </m:r>
                      </m:sup>
                    </m:sSup>
                    <m:sSup>
                      <m:sSupPr>
                        <m:ctrlPr>
                          <a:rPr lang="en-US" b="0" i="1" smtClean="0">
                            <a:latin typeface="Cambria Math"/>
                            <a:ea typeface="Cambria Math"/>
                          </a:rPr>
                        </m:ctrlPr>
                      </m:sSupPr>
                      <m:e>
                        <m:r>
                          <a:rPr lang="en-US" b="0" i="1" smtClean="0">
                            <a:latin typeface="Cambria Math"/>
                            <a:ea typeface="Cambria Math"/>
                          </a:rPr>
                          <m:t>𝐶</m:t>
                        </m:r>
                      </m:e>
                      <m:sup>
                        <m:r>
                          <a:rPr lang="en-US" b="0" i="1" smtClean="0">
                            <a:latin typeface="Cambria Math"/>
                            <a:ea typeface="Cambria Math"/>
                          </a:rPr>
                          <m:t>′</m:t>
                        </m:r>
                      </m:sup>
                    </m:sSup>
                    <m:r>
                      <a:rPr lang="en-US" b="0" i="1" smtClean="0">
                        <a:latin typeface="Cambria Math"/>
                        <a:ea typeface="Cambria Math"/>
                      </a:rPr>
                      <m:t>𝐷</m:t>
                    </m:r>
                    <m:r>
                      <a:rPr lang="en-US" b="0" i="1" smtClean="0">
                        <a:latin typeface="Cambria Math"/>
                        <a:ea typeface="Cambria Math"/>
                      </a:rPr>
                      <m:t>′</m:t>
                    </m:r>
                  </m:oMath>
                </a14:m>
                <a:r>
                  <a:rPr lang="en-US" dirty="0" smtClean="0"/>
                  <a:t>. </a:t>
                </a:r>
                <a:r>
                  <a:rPr lang="en-US" dirty="0"/>
                  <a:t>Determine the following values based on the given diagrams</a:t>
                </a:r>
                <a:r>
                  <a:rPr lang="en-US" dirty="0" smtClean="0"/>
                  <a:t>.</a:t>
                </a:r>
              </a:p>
              <a:p>
                <a:pPr marL="0" indent="0">
                  <a:buNone/>
                </a:pPr>
                <a:r>
                  <a:rPr lang="en-US" dirty="0" smtClean="0"/>
                  <a:t>A.) </a:t>
                </a:r>
                <a:r>
                  <a:rPr lang="en-US" dirty="0"/>
                  <a:t>scale factor of ABCD to </a:t>
                </a:r>
                <a:r>
                  <a:rPr lang="en-US" dirty="0" smtClean="0"/>
                  <a:t>A’B’C’D’		</a:t>
                </a:r>
                <a:r>
                  <a:rPr lang="en-US" dirty="0"/>
                  <a:t> B.) </a:t>
                </a:r>
                <a14:m>
                  <m:oMath xmlns:m="http://schemas.openxmlformats.org/officeDocument/2006/math">
                    <m:r>
                      <a:rPr lang="en-US" i="1">
                        <a:latin typeface="Cambria Math"/>
                      </a:rPr>
                      <m:t>𝑚</m:t>
                    </m:r>
                    <m:r>
                      <a:rPr lang="en-US" i="1">
                        <a:latin typeface="Cambria Math"/>
                      </a:rPr>
                      <m:t>&lt;</m:t>
                    </m:r>
                    <m:r>
                      <a:rPr lang="en-US" i="1">
                        <a:latin typeface="Cambria Math"/>
                      </a:rPr>
                      <m:t>𝐵</m:t>
                    </m:r>
                  </m:oMath>
                </a14:m>
                <a:endParaRPr lang="en-US" dirty="0" smtClean="0"/>
              </a:p>
              <a:p>
                <a:pPr marL="0" indent="0">
                  <a:buNone/>
                </a:pPr>
                <a:endParaRPr lang="en-US" dirty="0" smtClean="0"/>
              </a:p>
              <a:p>
                <a:pPr marL="0" indent="0">
                  <a:buNone/>
                </a:pPr>
                <a:r>
                  <a:rPr lang="en-US" dirty="0" smtClean="0"/>
                  <a:t>C.) </a:t>
                </a:r>
                <a14:m>
                  <m:oMath xmlns:m="http://schemas.openxmlformats.org/officeDocument/2006/math">
                    <m:r>
                      <a:rPr lang="en-US" b="0" i="1" smtClean="0">
                        <a:latin typeface="Cambria Math"/>
                      </a:rPr>
                      <m:t>𝑚</m:t>
                    </m:r>
                    <m:r>
                      <a:rPr lang="en-US" b="0" i="1" smtClean="0">
                        <a:latin typeface="Cambria Math"/>
                      </a:rPr>
                      <m:t>&lt;</m:t>
                    </m:r>
                    <m:r>
                      <a:rPr lang="en-US" b="0" i="1" smtClean="0">
                        <a:latin typeface="Cambria Math"/>
                      </a:rPr>
                      <m:t>𝐶</m:t>
                    </m:r>
                  </m:oMath>
                </a14:m>
                <a:r>
                  <a:rPr lang="en-US" dirty="0" smtClean="0"/>
                  <a:t>	D.) </a:t>
                </a:r>
                <a14:m>
                  <m:oMath xmlns:m="http://schemas.openxmlformats.org/officeDocument/2006/math">
                    <m:sSup>
                      <m:sSupPr>
                        <m:ctrlPr>
                          <a:rPr lang="en-US" b="0" i="1" smtClean="0">
                            <a:latin typeface="Cambria Math"/>
                          </a:rPr>
                        </m:ctrlPr>
                      </m:sSupPr>
                      <m:e>
                        <m:r>
                          <a:rPr lang="en-US" b="0" i="1" smtClean="0">
                            <a:latin typeface="Cambria Math"/>
                          </a:rPr>
                          <m:t>𝐷</m:t>
                        </m:r>
                      </m:e>
                      <m:sup>
                        <m:r>
                          <a:rPr lang="en-US" b="0" i="1" smtClean="0">
                            <a:latin typeface="Cambria Math"/>
                          </a:rPr>
                          <m:t>′</m:t>
                        </m:r>
                      </m:sup>
                    </m:sSup>
                    <m:r>
                      <a:rPr lang="en-US" b="0" i="1" smtClean="0">
                        <a:latin typeface="Cambria Math"/>
                      </a:rPr>
                      <m:t>𝐶</m:t>
                    </m:r>
                    <m:r>
                      <a:rPr lang="en-US" b="0" i="1" smtClean="0">
                        <a:latin typeface="Cambria Math"/>
                      </a:rPr>
                      <m:t>′</m:t>
                    </m:r>
                  </m:oMath>
                </a14:m>
                <a:r>
                  <a:rPr lang="en-US" dirty="0" smtClean="0"/>
                  <a:t>		E.) </a:t>
                </a:r>
                <a14:m>
                  <m:oMath xmlns:m="http://schemas.openxmlformats.org/officeDocument/2006/math">
                    <m:r>
                      <a:rPr lang="en-US" b="0" i="1" smtClean="0">
                        <a:latin typeface="Cambria Math"/>
                      </a:rPr>
                      <m:t>𝐴𝐵</m:t>
                    </m:r>
                  </m:oMath>
                </a14:m>
                <a:endParaRPr lang="en-US" dirty="0" smtClean="0"/>
              </a:p>
              <a:p>
                <a:pPr marL="0" indent="0">
                  <a:buNone/>
                </a:pPr>
                <a:endParaRPr lang="en-US" dirty="0"/>
              </a:p>
              <a:p>
                <a:pPr marL="0" indent="0">
                  <a:buNone/>
                </a:pP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209679"/>
                <a:ext cx="8343900" cy="5377354"/>
              </a:xfrm>
              <a:blipFill rotWithShape="1">
                <a:blip r:embed="rId2"/>
                <a:stretch>
                  <a:fillRect l="-950" t="-680"/>
                </a:stretch>
              </a:blipFill>
            </p:spPr>
            <p:txBody>
              <a:bodyPr/>
              <a:lstStyle/>
              <a:p>
                <a:r>
                  <a:rPr lang="en-US">
                    <a:noFill/>
                  </a:rPr>
                  <a:t> </a:t>
                </a:r>
              </a:p>
            </p:txBody>
          </p:sp>
        </mc:Fallback>
      </mc:AlternateContent>
      <p:grpSp>
        <p:nvGrpSpPr>
          <p:cNvPr id="1033" name="Group 1032"/>
          <p:cNvGrpSpPr/>
          <p:nvPr/>
        </p:nvGrpSpPr>
        <p:grpSpPr>
          <a:xfrm>
            <a:off x="381000" y="3803828"/>
            <a:ext cx="2400300" cy="2234787"/>
            <a:chOff x="342900" y="2339159"/>
            <a:chExt cx="2400300" cy="2234787"/>
          </a:xfrm>
        </p:grpSpPr>
        <p:grpSp>
          <p:nvGrpSpPr>
            <p:cNvPr id="1028" name="Group 1027"/>
            <p:cNvGrpSpPr/>
            <p:nvPr/>
          </p:nvGrpSpPr>
          <p:grpSpPr>
            <a:xfrm>
              <a:off x="533400" y="2339159"/>
              <a:ext cx="2209800" cy="2022907"/>
              <a:chOff x="533400" y="2961409"/>
              <a:chExt cx="2209800" cy="2022907"/>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961409"/>
                <a:ext cx="2209800" cy="2022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Straight Connector 29"/>
              <p:cNvCxnSpPr/>
              <p:nvPr/>
            </p:nvCxnSpPr>
            <p:spPr>
              <a:xfrm>
                <a:off x="762000" y="4535177"/>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p:nvPr/>
            </p:nvCxnSpPr>
            <p:spPr>
              <a:xfrm>
                <a:off x="990600" y="4535177"/>
                <a:ext cx="0" cy="2654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342900" y="3117793"/>
              <a:ext cx="533400" cy="369332"/>
            </a:xfrm>
            <a:prstGeom prst="rect">
              <a:avLst/>
            </a:prstGeom>
            <a:noFill/>
          </p:spPr>
          <p:txBody>
            <a:bodyPr wrap="square" rtlCol="0">
              <a:spAutoFit/>
            </a:bodyPr>
            <a:lstStyle/>
            <a:p>
              <a:r>
                <a:rPr lang="en-US" dirty="0" smtClean="0">
                  <a:solidFill>
                    <a:srgbClr val="FF0000"/>
                  </a:solidFill>
                </a:rPr>
                <a:t>15</a:t>
              </a:r>
              <a:endParaRPr lang="en-US" dirty="0">
                <a:solidFill>
                  <a:srgbClr val="FF0000"/>
                </a:solidFill>
              </a:endParaRPr>
            </a:p>
          </p:txBody>
        </p:sp>
        <p:sp>
          <p:nvSpPr>
            <p:cNvPr id="45" name="TextBox 44"/>
            <p:cNvSpPr txBox="1"/>
            <p:nvPr/>
          </p:nvSpPr>
          <p:spPr>
            <a:xfrm>
              <a:off x="1371600" y="4204614"/>
              <a:ext cx="533400" cy="369332"/>
            </a:xfrm>
            <a:prstGeom prst="rect">
              <a:avLst/>
            </a:prstGeom>
            <a:noFill/>
          </p:spPr>
          <p:txBody>
            <a:bodyPr wrap="square" rtlCol="0">
              <a:spAutoFit/>
            </a:bodyPr>
            <a:lstStyle/>
            <a:p>
              <a:r>
                <a:rPr lang="en-US" dirty="0" smtClean="0">
                  <a:solidFill>
                    <a:srgbClr val="FF0000"/>
                  </a:solidFill>
                </a:rPr>
                <a:t>12</a:t>
              </a:r>
              <a:endParaRPr lang="en-US" dirty="0">
                <a:solidFill>
                  <a:srgbClr val="FF0000"/>
                </a:solidFill>
              </a:endParaRPr>
            </a:p>
          </p:txBody>
        </p:sp>
        <mc:AlternateContent xmlns:mc="http://schemas.openxmlformats.org/markup-compatibility/2006" xmlns:a14="http://schemas.microsoft.com/office/drawing/2010/main">
          <mc:Choice Requires="a14">
            <p:sp>
              <p:nvSpPr>
                <p:cNvPr id="46" name="TextBox 45"/>
                <p:cNvSpPr txBox="1"/>
                <p:nvPr/>
              </p:nvSpPr>
              <p:spPr>
                <a:xfrm>
                  <a:off x="723900" y="266606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66</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723900" y="2666060"/>
                  <a:ext cx="533400" cy="369332"/>
                </a:xfrm>
                <a:prstGeom prst="rect">
                  <a:avLst/>
                </a:prstGeom>
                <a:blipFill rotWithShape="1">
                  <a:blip r:embed="rId4"/>
                  <a:stretch>
                    <a:fillRect/>
                  </a:stretch>
                </a:blipFill>
              </p:spPr>
              <p:txBody>
                <a:bodyPr/>
                <a:lstStyle/>
                <a:p>
                  <a:r>
                    <a:rPr lang="en-US">
                      <a:noFill/>
                    </a:rPr>
                    <a:t> </a:t>
                  </a:r>
                </a:p>
              </p:txBody>
            </p:sp>
          </mc:Fallback>
        </mc:AlternateContent>
      </p:grpSp>
      <p:grpSp>
        <p:nvGrpSpPr>
          <p:cNvPr id="1032" name="Group 1031"/>
          <p:cNvGrpSpPr/>
          <p:nvPr/>
        </p:nvGrpSpPr>
        <p:grpSpPr>
          <a:xfrm>
            <a:off x="3019132" y="3457289"/>
            <a:ext cx="3323936" cy="2927866"/>
            <a:chOff x="3625274" y="2652144"/>
            <a:chExt cx="3323936" cy="2927866"/>
          </a:xfrm>
        </p:grpSpPr>
        <p:grpSp>
          <p:nvGrpSpPr>
            <p:cNvPr id="1031" name="Group 1030"/>
            <p:cNvGrpSpPr/>
            <p:nvPr/>
          </p:nvGrpSpPr>
          <p:grpSpPr>
            <a:xfrm>
              <a:off x="3672610" y="2652144"/>
              <a:ext cx="3276600" cy="2927866"/>
              <a:chOff x="3200400" y="2592077"/>
              <a:chExt cx="3276600" cy="2927866"/>
            </a:xfrm>
          </p:grpSpPr>
          <p:grpSp>
            <p:nvGrpSpPr>
              <p:cNvPr id="19" name="Group 18"/>
              <p:cNvGrpSpPr/>
              <p:nvPr/>
            </p:nvGrpSpPr>
            <p:grpSpPr>
              <a:xfrm>
                <a:off x="3200400" y="2592077"/>
                <a:ext cx="3276600" cy="2927866"/>
                <a:chOff x="542636" y="2209800"/>
                <a:chExt cx="3276600" cy="2927866"/>
              </a:xfrm>
            </p:grpSpPr>
            <p:grpSp>
              <p:nvGrpSpPr>
                <p:cNvPr id="20" name="Group 19"/>
                <p:cNvGrpSpPr/>
                <p:nvPr/>
              </p:nvGrpSpPr>
              <p:grpSpPr>
                <a:xfrm>
                  <a:off x="914400" y="2514600"/>
                  <a:ext cx="2438400" cy="2438400"/>
                  <a:chOff x="1066800" y="2209800"/>
                  <a:chExt cx="2438400" cy="2438400"/>
                </a:xfrm>
              </p:grpSpPr>
              <p:cxnSp>
                <p:nvCxnSpPr>
                  <p:cNvPr id="25" name="Straight Connector 24"/>
                  <p:cNvCxnSpPr/>
                  <p:nvPr/>
                </p:nvCxnSpPr>
                <p:spPr>
                  <a:xfrm>
                    <a:off x="1066800" y="2209800"/>
                    <a:ext cx="0" cy="243840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1066800" y="4648200"/>
                    <a:ext cx="243840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066800" y="2209800"/>
                    <a:ext cx="2438400" cy="83820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505200" y="3048000"/>
                    <a:ext cx="0" cy="1600200"/>
                  </a:xfrm>
                  <a:prstGeom prst="line">
                    <a:avLst/>
                  </a:prstGeom>
                </p:spPr>
                <p:style>
                  <a:lnRef idx="1">
                    <a:schemeClr val="dk1"/>
                  </a:lnRef>
                  <a:fillRef idx="0">
                    <a:schemeClr val="dk1"/>
                  </a:fillRef>
                  <a:effectRef idx="0">
                    <a:schemeClr val="dk1"/>
                  </a:effectRef>
                  <a:fontRef idx="minor">
                    <a:schemeClr val="tx1"/>
                  </a:fontRef>
                </p:style>
              </p:cxnSp>
            </p:grpSp>
            <p:sp>
              <p:nvSpPr>
                <p:cNvPr id="21" name="TextBox 20"/>
                <p:cNvSpPr txBox="1"/>
                <p:nvPr/>
              </p:nvSpPr>
              <p:spPr>
                <a:xfrm>
                  <a:off x="762000" y="2209800"/>
                  <a:ext cx="533400" cy="369332"/>
                </a:xfrm>
                <a:prstGeom prst="rect">
                  <a:avLst/>
                </a:prstGeom>
                <a:noFill/>
              </p:spPr>
              <p:txBody>
                <a:bodyPr wrap="square" rtlCol="0">
                  <a:spAutoFit/>
                </a:bodyPr>
                <a:lstStyle/>
                <a:p>
                  <a:r>
                    <a:rPr lang="en-US" dirty="0" smtClean="0"/>
                    <a:t>A’</a:t>
                  </a:r>
                  <a:endParaRPr lang="en-US" dirty="0"/>
                </a:p>
              </p:txBody>
            </p:sp>
            <p:sp>
              <p:nvSpPr>
                <p:cNvPr id="22" name="TextBox 21"/>
                <p:cNvSpPr txBox="1"/>
                <p:nvPr/>
              </p:nvSpPr>
              <p:spPr>
                <a:xfrm>
                  <a:off x="3200400" y="3048000"/>
                  <a:ext cx="533400" cy="369332"/>
                </a:xfrm>
                <a:prstGeom prst="rect">
                  <a:avLst/>
                </a:prstGeom>
                <a:noFill/>
              </p:spPr>
              <p:txBody>
                <a:bodyPr wrap="square" rtlCol="0">
                  <a:spAutoFit/>
                </a:bodyPr>
                <a:lstStyle/>
                <a:p>
                  <a:r>
                    <a:rPr lang="en-US" dirty="0" smtClean="0"/>
                    <a:t>B’</a:t>
                  </a:r>
                  <a:endParaRPr lang="en-US" dirty="0"/>
                </a:p>
              </p:txBody>
            </p:sp>
            <p:sp>
              <p:nvSpPr>
                <p:cNvPr id="23" name="TextBox 22"/>
                <p:cNvSpPr txBox="1"/>
                <p:nvPr/>
              </p:nvSpPr>
              <p:spPr>
                <a:xfrm>
                  <a:off x="3285836" y="4768334"/>
                  <a:ext cx="533400" cy="369332"/>
                </a:xfrm>
                <a:prstGeom prst="rect">
                  <a:avLst/>
                </a:prstGeom>
                <a:noFill/>
              </p:spPr>
              <p:txBody>
                <a:bodyPr wrap="square" rtlCol="0">
                  <a:spAutoFit/>
                </a:bodyPr>
                <a:lstStyle/>
                <a:p>
                  <a:r>
                    <a:rPr lang="en-US" dirty="0" smtClean="0"/>
                    <a:t>C’</a:t>
                  </a:r>
                  <a:endParaRPr lang="en-US" dirty="0"/>
                </a:p>
              </p:txBody>
            </p:sp>
            <p:sp>
              <p:nvSpPr>
                <p:cNvPr id="24" name="TextBox 23"/>
                <p:cNvSpPr txBox="1"/>
                <p:nvPr/>
              </p:nvSpPr>
              <p:spPr>
                <a:xfrm>
                  <a:off x="542636" y="4768334"/>
                  <a:ext cx="533400" cy="369332"/>
                </a:xfrm>
                <a:prstGeom prst="rect">
                  <a:avLst/>
                </a:prstGeom>
                <a:noFill/>
              </p:spPr>
              <p:txBody>
                <a:bodyPr wrap="square" rtlCol="0">
                  <a:spAutoFit/>
                </a:bodyPr>
                <a:lstStyle/>
                <a:p>
                  <a:r>
                    <a:rPr lang="en-US" dirty="0" smtClean="0"/>
                    <a:t>D’</a:t>
                  </a:r>
                  <a:endParaRPr lang="en-US" dirty="0"/>
                </a:p>
              </p:txBody>
            </p:sp>
          </p:grpSp>
          <p:cxnSp>
            <p:nvCxnSpPr>
              <p:cNvPr id="37" name="Straight Connector 36"/>
              <p:cNvCxnSpPr/>
              <p:nvPr/>
            </p:nvCxnSpPr>
            <p:spPr>
              <a:xfrm>
                <a:off x="3572164" y="5029200"/>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00764" y="5029200"/>
                <a:ext cx="0" cy="3060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3625274" y="3931411"/>
              <a:ext cx="533400" cy="369332"/>
            </a:xfrm>
            <a:prstGeom prst="rect">
              <a:avLst/>
            </a:prstGeom>
            <a:noFill/>
          </p:spPr>
          <p:txBody>
            <a:bodyPr wrap="square" rtlCol="0">
              <a:spAutoFit/>
            </a:bodyPr>
            <a:lstStyle/>
            <a:p>
              <a:r>
                <a:rPr lang="en-US" dirty="0" smtClean="0">
                  <a:solidFill>
                    <a:srgbClr val="FF0000"/>
                  </a:solidFill>
                </a:rPr>
                <a:t>24</a:t>
              </a:r>
              <a:endParaRPr lang="en-US" dirty="0">
                <a:solidFill>
                  <a:srgbClr val="FF0000"/>
                </a:solidFill>
              </a:endParaRPr>
            </a:p>
          </p:txBody>
        </p:sp>
        <p:sp>
          <p:nvSpPr>
            <p:cNvPr id="44" name="TextBox 43"/>
            <p:cNvSpPr txBox="1"/>
            <p:nvPr/>
          </p:nvSpPr>
          <p:spPr>
            <a:xfrm>
              <a:off x="5076537" y="2971800"/>
              <a:ext cx="533400" cy="369332"/>
            </a:xfrm>
            <a:prstGeom prst="rect">
              <a:avLst/>
            </a:prstGeom>
            <a:noFill/>
          </p:spPr>
          <p:txBody>
            <a:bodyPr wrap="square" rtlCol="0">
              <a:spAutoFit/>
            </a:bodyPr>
            <a:lstStyle/>
            <a:p>
              <a:r>
                <a:rPr lang="en-US" dirty="0" smtClean="0">
                  <a:solidFill>
                    <a:srgbClr val="FF0000"/>
                  </a:solidFill>
                </a:rPr>
                <a:t>32</a:t>
              </a:r>
              <a:endParaRPr lang="en-US" dirty="0">
                <a:solidFill>
                  <a:srgbClr val="FF0000"/>
                </a:solidFill>
              </a:endParaRPr>
            </a:p>
          </p:txBody>
        </p:sp>
        <mc:AlternateContent xmlns:mc="http://schemas.openxmlformats.org/markup-compatibility/2006" xmlns:a14="http://schemas.microsoft.com/office/drawing/2010/main">
          <mc:Choice Requires="a14">
            <p:sp>
              <p:nvSpPr>
                <p:cNvPr id="47" name="TextBox 46"/>
                <p:cNvSpPr txBox="1"/>
                <p:nvPr/>
              </p:nvSpPr>
              <p:spPr>
                <a:xfrm>
                  <a:off x="5867400" y="37454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118</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5867400" y="3745468"/>
                  <a:ext cx="533400" cy="369332"/>
                </a:xfrm>
                <a:prstGeom prst="rect">
                  <a:avLst/>
                </a:prstGeom>
                <a:blipFill rotWithShape="1">
                  <a:blip r:embed="rId5"/>
                  <a:stretch>
                    <a:fillRect r="-20455"/>
                  </a:stretch>
                </a:blipFill>
              </p:spPr>
              <p:txBody>
                <a:bodyPr/>
                <a:lstStyle/>
                <a:p>
                  <a:r>
                    <a:rPr lang="en-US">
                      <a:noFill/>
                    </a:rPr>
                    <a:t> </a:t>
                  </a:r>
                </a:p>
              </p:txBody>
            </p:sp>
          </mc:Fallback>
        </mc:AlternateContent>
      </p:grpSp>
      <p:sp>
        <p:nvSpPr>
          <p:cNvPr id="29" name="Title 1"/>
          <p:cNvSpPr>
            <a:spLocks noGrp="1"/>
          </p:cNvSpPr>
          <p:nvPr>
            <p:ph type="title"/>
          </p:nvPr>
        </p:nvSpPr>
        <p:spPr>
          <a:xfrm>
            <a:off x="209550" y="381000"/>
            <a:ext cx="8153400" cy="762000"/>
          </a:xfrm>
        </p:spPr>
        <p:txBody>
          <a:bodyPr/>
          <a:lstStyle/>
          <a:p>
            <a:r>
              <a:rPr lang="en-US" sz="2800" dirty="0" smtClean="0"/>
              <a:t>Solving for missing sides and angles in similar polygons.</a:t>
            </a:r>
            <a:endParaRPr lang="en-US" sz="2800" dirty="0"/>
          </a:p>
        </p:txBody>
      </p:sp>
    </p:spTree>
    <p:extLst>
      <p:ext uri="{BB962C8B-B14F-4D97-AF65-F5344CB8AC3E}">
        <p14:creationId xmlns:p14="http://schemas.microsoft.com/office/powerpoint/2010/main" val="2756486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909" y="1328246"/>
            <a:ext cx="8343900" cy="4724400"/>
          </a:xfrm>
        </p:spPr>
        <p:txBody>
          <a:bodyPr/>
          <a:lstStyle/>
          <a:p>
            <a:pPr marL="0" indent="0">
              <a:buNone/>
            </a:pPr>
            <a:r>
              <a:rPr lang="en-US" dirty="0" smtClean="0"/>
              <a:t>Solutions:</a:t>
            </a:r>
          </a:p>
          <a:p>
            <a:pPr marL="0" indent="0">
              <a:buNone/>
            </a:pPr>
            <a:r>
              <a:rPr lang="en-US" dirty="0" smtClean="0"/>
              <a:t>A.) </a:t>
            </a:r>
            <a:r>
              <a:rPr lang="en-US" dirty="0"/>
              <a:t>scale factor of ABCD to </a:t>
            </a:r>
            <a:r>
              <a:rPr lang="en-US" dirty="0" smtClean="0"/>
              <a:t>A’B’C’D’</a:t>
            </a:r>
          </a:p>
          <a:p>
            <a:pPr marL="0" indent="0">
              <a:buNone/>
            </a:pPr>
            <a:r>
              <a:rPr lang="en-US" dirty="0" smtClean="0"/>
              <a:t>Use the corresponding sides that both have measures given:</a:t>
            </a:r>
          </a:p>
          <a:p>
            <a:pPr marL="0" indent="0">
              <a:buNone/>
            </a:pPr>
            <a:r>
              <a:rPr lang="en-US" dirty="0" smtClean="0"/>
              <a:t>		</a:t>
            </a:r>
            <a:endParaRPr lang="en-US" dirty="0"/>
          </a:p>
          <a:p>
            <a:pPr marL="0" indent="0">
              <a:buNone/>
            </a:pPr>
            <a:r>
              <a:rPr lang="en-US" dirty="0" smtClean="0"/>
              <a:t> </a:t>
            </a:r>
            <a:endParaRPr lang="en-US" dirty="0"/>
          </a:p>
        </p:txBody>
      </p:sp>
      <p:grpSp>
        <p:nvGrpSpPr>
          <p:cNvPr id="1033" name="Group 1032"/>
          <p:cNvGrpSpPr/>
          <p:nvPr/>
        </p:nvGrpSpPr>
        <p:grpSpPr>
          <a:xfrm>
            <a:off x="704850" y="3950210"/>
            <a:ext cx="2400300" cy="2234787"/>
            <a:chOff x="342900" y="2339159"/>
            <a:chExt cx="2400300" cy="2234787"/>
          </a:xfrm>
        </p:grpSpPr>
        <p:grpSp>
          <p:nvGrpSpPr>
            <p:cNvPr id="1028" name="Group 1027"/>
            <p:cNvGrpSpPr/>
            <p:nvPr/>
          </p:nvGrpSpPr>
          <p:grpSpPr>
            <a:xfrm>
              <a:off x="533400" y="2339159"/>
              <a:ext cx="2209800" cy="2022907"/>
              <a:chOff x="533400" y="2961409"/>
              <a:chExt cx="2209800" cy="2022907"/>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61409"/>
                <a:ext cx="2209800" cy="2022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Straight Connector 29"/>
              <p:cNvCxnSpPr/>
              <p:nvPr/>
            </p:nvCxnSpPr>
            <p:spPr>
              <a:xfrm>
                <a:off x="762000" y="4535177"/>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p:nvPr/>
            </p:nvCxnSpPr>
            <p:spPr>
              <a:xfrm>
                <a:off x="990600" y="4535177"/>
                <a:ext cx="0" cy="2654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342900" y="3117793"/>
              <a:ext cx="533400" cy="369332"/>
            </a:xfrm>
            <a:prstGeom prst="rect">
              <a:avLst/>
            </a:prstGeom>
            <a:noFill/>
          </p:spPr>
          <p:txBody>
            <a:bodyPr wrap="square" rtlCol="0">
              <a:spAutoFit/>
            </a:bodyPr>
            <a:lstStyle/>
            <a:p>
              <a:r>
                <a:rPr lang="en-US" dirty="0" smtClean="0">
                  <a:solidFill>
                    <a:srgbClr val="FF0000"/>
                  </a:solidFill>
                </a:rPr>
                <a:t>15</a:t>
              </a:r>
              <a:endParaRPr lang="en-US" dirty="0">
                <a:solidFill>
                  <a:srgbClr val="FF0000"/>
                </a:solidFill>
              </a:endParaRPr>
            </a:p>
          </p:txBody>
        </p:sp>
        <p:sp>
          <p:nvSpPr>
            <p:cNvPr id="45" name="TextBox 44"/>
            <p:cNvSpPr txBox="1"/>
            <p:nvPr/>
          </p:nvSpPr>
          <p:spPr>
            <a:xfrm>
              <a:off x="1371600" y="4204614"/>
              <a:ext cx="533400" cy="369332"/>
            </a:xfrm>
            <a:prstGeom prst="rect">
              <a:avLst/>
            </a:prstGeom>
            <a:noFill/>
          </p:spPr>
          <p:txBody>
            <a:bodyPr wrap="square" rtlCol="0">
              <a:spAutoFit/>
            </a:bodyPr>
            <a:lstStyle/>
            <a:p>
              <a:r>
                <a:rPr lang="en-US" dirty="0" smtClean="0">
                  <a:solidFill>
                    <a:srgbClr val="FF0000"/>
                  </a:solidFill>
                </a:rPr>
                <a:t>12</a:t>
              </a:r>
              <a:endParaRPr lang="en-US" dirty="0">
                <a:solidFill>
                  <a:srgbClr val="FF0000"/>
                </a:solidFill>
              </a:endParaRPr>
            </a:p>
          </p:txBody>
        </p:sp>
        <mc:AlternateContent xmlns:mc="http://schemas.openxmlformats.org/markup-compatibility/2006" xmlns:a14="http://schemas.microsoft.com/office/drawing/2010/main">
          <mc:Choice Requires="a14">
            <p:sp>
              <p:nvSpPr>
                <p:cNvPr id="46" name="TextBox 45"/>
                <p:cNvSpPr txBox="1"/>
                <p:nvPr/>
              </p:nvSpPr>
              <p:spPr>
                <a:xfrm>
                  <a:off x="723900" y="266606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66</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723900" y="2666060"/>
                  <a:ext cx="533400" cy="369332"/>
                </a:xfrm>
                <a:prstGeom prst="rect">
                  <a:avLst/>
                </a:prstGeom>
                <a:blipFill rotWithShape="1">
                  <a:blip r:embed="rId3"/>
                  <a:stretch>
                    <a:fillRect/>
                  </a:stretch>
                </a:blipFill>
              </p:spPr>
              <p:txBody>
                <a:bodyPr/>
                <a:lstStyle/>
                <a:p>
                  <a:r>
                    <a:rPr lang="en-US">
                      <a:noFill/>
                    </a:rPr>
                    <a:t> </a:t>
                  </a:r>
                </a:p>
              </p:txBody>
            </p:sp>
          </mc:Fallback>
        </mc:AlternateContent>
      </p:grpSp>
      <p:grpSp>
        <p:nvGrpSpPr>
          <p:cNvPr id="1032" name="Group 1031"/>
          <p:cNvGrpSpPr/>
          <p:nvPr/>
        </p:nvGrpSpPr>
        <p:grpSpPr>
          <a:xfrm>
            <a:off x="3411101" y="3441797"/>
            <a:ext cx="3323936" cy="2927866"/>
            <a:chOff x="3625274" y="2652144"/>
            <a:chExt cx="3323936" cy="2927866"/>
          </a:xfrm>
        </p:grpSpPr>
        <p:grpSp>
          <p:nvGrpSpPr>
            <p:cNvPr id="1031" name="Group 1030"/>
            <p:cNvGrpSpPr/>
            <p:nvPr/>
          </p:nvGrpSpPr>
          <p:grpSpPr>
            <a:xfrm>
              <a:off x="3672610" y="2652144"/>
              <a:ext cx="3276600" cy="2927866"/>
              <a:chOff x="3200400" y="2592077"/>
              <a:chExt cx="3276600" cy="2927866"/>
            </a:xfrm>
          </p:grpSpPr>
          <p:grpSp>
            <p:nvGrpSpPr>
              <p:cNvPr id="19" name="Group 18"/>
              <p:cNvGrpSpPr/>
              <p:nvPr/>
            </p:nvGrpSpPr>
            <p:grpSpPr>
              <a:xfrm>
                <a:off x="3200400" y="2592077"/>
                <a:ext cx="3276600" cy="2927866"/>
                <a:chOff x="542636" y="2209800"/>
                <a:chExt cx="3276600" cy="2927866"/>
              </a:xfrm>
            </p:grpSpPr>
            <p:grpSp>
              <p:nvGrpSpPr>
                <p:cNvPr id="20" name="Group 19"/>
                <p:cNvGrpSpPr/>
                <p:nvPr/>
              </p:nvGrpSpPr>
              <p:grpSpPr>
                <a:xfrm>
                  <a:off x="914400" y="2514600"/>
                  <a:ext cx="2438400" cy="2438400"/>
                  <a:chOff x="1066800" y="2209800"/>
                  <a:chExt cx="2438400" cy="2438400"/>
                </a:xfrm>
              </p:grpSpPr>
              <p:cxnSp>
                <p:nvCxnSpPr>
                  <p:cNvPr id="25" name="Straight Connector 24"/>
                  <p:cNvCxnSpPr/>
                  <p:nvPr/>
                </p:nvCxnSpPr>
                <p:spPr>
                  <a:xfrm>
                    <a:off x="1066800" y="2209800"/>
                    <a:ext cx="0" cy="243840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1066800" y="4648200"/>
                    <a:ext cx="243840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066800" y="2209800"/>
                    <a:ext cx="2438400" cy="83820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505200" y="3048000"/>
                    <a:ext cx="0" cy="1600200"/>
                  </a:xfrm>
                  <a:prstGeom prst="line">
                    <a:avLst/>
                  </a:prstGeom>
                </p:spPr>
                <p:style>
                  <a:lnRef idx="1">
                    <a:schemeClr val="dk1"/>
                  </a:lnRef>
                  <a:fillRef idx="0">
                    <a:schemeClr val="dk1"/>
                  </a:fillRef>
                  <a:effectRef idx="0">
                    <a:schemeClr val="dk1"/>
                  </a:effectRef>
                  <a:fontRef idx="minor">
                    <a:schemeClr val="tx1"/>
                  </a:fontRef>
                </p:style>
              </p:cxnSp>
            </p:grpSp>
            <p:sp>
              <p:nvSpPr>
                <p:cNvPr id="21" name="TextBox 20"/>
                <p:cNvSpPr txBox="1"/>
                <p:nvPr/>
              </p:nvSpPr>
              <p:spPr>
                <a:xfrm>
                  <a:off x="762000" y="2209800"/>
                  <a:ext cx="533400" cy="369332"/>
                </a:xfrm>
                <a:prstGeom prst="rect">
                  <a:avLst/>
                </a:prstGeom>
                <a:noFill/>
              </p:spPr>
              <p:txBody>
                <a:bodyPr wrap="square" rtlCol="0">
                  <a:spAutoFit/>
                </a:bodyPr>
                <a:lstStyle/>
                <a:p>
                  <a:r>
                    <a:rPr lang="en-US" dirty="0" smtClean="0"/>
                    <a:t>A’</a:t>
                  </a:r>
                  <a:endParaRPr lang="en-US" dirty="0"/>
                </a:p>
              </p:txBody>
            </p:sp>
            <p:sp>
              <p:nvSpPr>
                <p:cNvPr id="22" name="TextBox 21"/>
                <p:cNvSpPr txBox="1"/>
                <p:nvPr/>
              </p:nvSpPr>
              <p:spPr>
                <a:xfrm>
                  <a:off x="3200400" y="3048000"/>
                  <a:ext cx="533400" cy="369332"/>
                </a:xfrm>
                <a:prstGeom prst="rect">
                  <a:avLst/>
                </a:prstGeom>
                <a:noFill/>
              </p:spPr>
              <p:txBody>
                <a:bodyPr wrap="square" rtlCol="0">
                  <a:spAutoFit/>
                </a:bodyPr>
                <a:lstStyle/>
                <a:p>
                  <a:r>
                    <a:rPr lang="en-US" dirty="0" smtClean="0"/>
                    <a:t>B’</a:t>
                  </a:r>
                  <a:endParaRPr lang="en-US" dirty="0"/>
                </a:p>
              </p:txBody>
            </p:sp>
            <p:sp>
              <p:nvSpPr>
                <p:cNvPr id="23" name="TextBox 22"/>
                <p:cNvSpPr txBox="1"/>
                <p:nvPr/>
              </p:nvSpPr>
              <p:spPr>
                <a:xfrm>
                  <a:off x="3285836" y="4768334"/>
                  <a:ext cx="533400" cy="369332"/>
                </a:xfrm>
                <a:prstGeom prst="rect">
                  <a:avLst/>
                </a:prstGeom>
                <a:noFill/>
              </p:spPr>
              <p:txBody>
                <a:bodyPr wrap="square" rtlCol="0">
                  <a:spAutoFit/>
                </a:bodyPr>
                <a:lstStyle/>
                <a:p>
                  <a:r>
                    <a:rPr lang="en-US" dirty="0" smtClean="0"/>
                    <a:t>C’</a:t>
                  </a:r>
                  <a:endParaRPr lang="en-US" dirty="0"/>
                </a:p>
              </p:txBody>
            </p:sp>
            <p:sp>
              <p:nvSpPr>
                <p:cNvPr id="24" name="TextBox 23"/>
                <p:cNvSpPr txBox="1"/>
                <p:nvPr/>
              </p:nvSpPr>
              <p:spPr>
                <a:xfrm>
                  <a:off x="542636" y="4768334"/>
                  <a:ext cx="533400" cy="369332"/>
                </a:xfrm>
                <a:prstGeom prst="rect">
                  <a:avLst/>
                </a:prstGeom>
                <a:noFill/>
              </p:spPr>
              <p:txBody>
                <a:bodyPr wrap="square" rtlCol="0">
                  <a:spAutoFit/>
                </a:bodyPr>
                <a:lstStyle/>
                <a:p>
                  <a:r>
                    <a:rPr lang="en-US" dirty="0" smtClean="0"/>
                    <a:t>D’</a:t>
                  </a:r>
                  <a:endParaRPr lang="en-US" dirty="0"/>
                </a:p>
              </p:txBody>
            </p:sp>
          </p:grpSp>
          <p:cxnSp>
            <p:nvCxnSpPr>
              <p:cNvPr id="37" name="Straight Connector 36"/>
              <p:cNvCxnSpPr/>
              <p:nvPr/>
            </p:nvCxnSpPr>
            <p:spPr>
              <a:xfrm>
                <a:off x="3572164" y="5029200"/>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00764" y="5029200"/>
                <a:ext cx="0" cy="3060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3625274" y="3931411"/>
              <a:ext cx="533400" cy="369332"/>
            </a:xfrm>
            <a:prstGeom prst="rect">
              <a:avLst/>
            </a:prstGeom>
            <a:noFill/>
          </p:spPr>
          <p:txBody>
            <a:bodyPr wrap="square" rtlCol="0">
              <a:spAutoFit/>
            </a:bodyPr>
            <a:lstStyle/>
            <a:p>
              <a:r>
                <a:rPr lang="en-US" dirty="0" smtClean="0">
                  <a:solidFill>
                    <a:srgbClr val="FF0000"/>
                  </a:solidFill>
                </a:rPr>
                <a:t>24</a:t>
              </a:r>
              <a:endParaRPr lang="en-US" dirty="0">
                <a:solidFill>
                  <a:srgbClr val="FF0000"/>
                </a:solidFill>
              </a:endParaRPr>
            </a:p>
          </p:txBody>
        </p:sp>
        <p:sp>
          <p:nvSpPr>
            <p:cNvPr id="44" name="TextBox 43"/>
            <p:cNvSpPr txBox="1"/>
            <p:nvPr/>
          </p:nvSpPr>
          <p:spPr>
            <a:xfrm>
              <a:off x="5076537" y="2971800"/>
              <a:ext cx="533400" cy="369332"/>
            </a:xfrm>
            <a:prstGeom prst="rect">
              <a:avLst/>
            </a:prstGeom>
            <a:noFill/>
          </p:spPr>
          <p:txBody>
            <a:bodyPr wrap="square" rtlCol="0">
              <a:spAutoFit/>
            </a:bodyPr>
            <a:lstStyle/>
            <a:p>
              <a:r>
                <a:rPr lang="en-US" dirty="0" smtClean="0">
                  <a:solidFill>
                    <a:srgbClr val="FF0000"/>
                  </a:solidFill>
                </a:rPr>
                <a:t>32</a:t>
              </a:r>
              <a:endParaRPr lang="en-US" dirty="0">
                <a:solidFill>
                  <a:srgbClr val="FF0000"/>
                </a:solidFill>
              </a:endParaRPr>
            </a:p>
          </p:txBody>
        </p:sp>
        <mc:AlternateContent xmlns:mc="http://schemas.openxmlformats.org/markup-compatibility/2006" xmlns:a14="http://schemas.microsoft.com/office/drawing/2010/main">
          <mc:Choice Requires="a14">
            <p:sp>
              <p:nvSpPr>
                <p:cNvPr id="47" name="TextBox 46"/>
                <p:cNvSpPr txBox="1"/>
                <p:nvPr/>
              </p:nvSpPr>
              <p:spPr>
                <a:xfrm>
                  <a:off x="5867400" y="37454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118</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5867400" y="3745468"/>
                  <a:ext cx="533400" cy="369332"/>
                </a:xfrm>
                <a:prstGeom prst="rect">
                  <a:avLst/>
                </a:prstGeom>
                <a:blipFill rotWithShape="1">
                  <a:blip r:embed="rId4"/>
                  <a:stretch>
                    <a:fillRect r="-20455"/>
                  </a:stretch>
                </a:blipFill>
              </p:spPr>
              <p:txBody>
                <a:bodyPr/>
                <a:lstStyle/>
                <a:p>
                  <a:r>
                    <a:rPr lang="en-US">
                      <a:noFill/>
                    </a:rPr>
                    <a:t> </a:t>
                  </a:r>
                </a:p>
              </p:txBody>
            </p:sp>
          </mc:Fallback>
        </mc:AlternateContent>
      </p:grpSp>
      <p:sp>
        <p:nvSpPr>
          <p:cNvPr id="29" name="Title 1"/>
          <p:cNvSpPr>
            <a:spLocks noGrp="1"/>
          </p:cNvSpPr>
          <p:nvPr>
            <p:ph type="title"/>
          </p:nvPr>
        </p:nvSpPr>
        <p:spPr>
          <a:xfrm>
            <a:off x="209550" y="381000"/>
            <a:ext cx="8153400" cy="762000"/>
          </a:xfrm>
        </p:spPr>
        <p:txBody>
          <a:bodyPr/>
          <a:lstStyle/>
          <a:p>
            <a:r>
              <a:rPr lang="en-US" sz="2800" dirty="0" smtClean="0"/>
              <a:t>Solving for missing sides and angles in similar polygons.</a:t>
            </a:r>
            <a:endParaRPr lang="en-US" sz="2800" dirty="0"/>
          </a:p>
        </p:txBody>
      </p:sp>
      <mc:AlternateContent xmlns:mc="http://schemas.openxmlformats.org/markup-compatibility/2006" xmlns:a14="http://schemas.microsoft.com/office/drawing/2010/main">
        <mc:Choice Requires="a14">
          <p:sp>
            <p:nvSpPr>
              <p:cNvPr id="2" name="TextBox 1"/>
              <p:cNvSpPr txBox="1"/>
              <p:nvPr/>
            </p:nvSpPr>
            <p:spPr>
              <a:xfrm>
                <a:off x="476250" y="2667000"/>
                <a:ext cx="2038350"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𝐴𝐷</m:t>
                          </m:r>
                        </m:num>
                        <m:den>
                          <m:sSup>
                            <m:sSupPr>
                              <m:ctrlPr>
                                <a:rPr lang="en-US" b="0" i="1" smtClean="0">
                                  <a:latin typeface="Cambria Math"/>
                                </a:rPr>
                              </m:ctrlPr>
                            </m:sSupPr>
                            <m:e>
                              <m:r>
                                <a:rPr lang="en-US" b="0" i="1" smtClean="0">
                                  <a:latin typeface="Cambria Math"/>
                                </a:rPr>
                                <m:t>𝐴</m:t>
                              </m:r>
                            </m:e>
                            <m:sup>
                              <m:r>
                                <a:rPr lang="en-US" b="0" i="1" smtClean="0">
                                  <a:latin typeface="Cambria Math"/>
                                </a:rPr>
                                <m:t>′</m:t>
                              </m:r>
                            </m:sup>
                          </m:sSup>
                          <m:r>
                            <a:rPr lang="en-US" b="0" i="1" smtClean="0">
                              <a:latin typeface="Cambria Math"/>
                            </a:rPr>
                            <m:t>𝐷</m:t>
                          </m:r>
                          <m:r>
                            <a:rPr lang="en-US" b="0" i="1" smtClean="0">
                              <a:latin typeface="Cambria Math"/>
                            </a:rPr>
                            <m:t>′</m:t>
                          </m:r>
                        </m:den>
                      </m:f>
                      <m:r>
                        <a:rPr lang="en-US" b="0" i="1" smtClean="0">
                          <a:latin typeface="Cambria Math"/>
                        </a:rPr>
                        <m:t>=</m:t>
                      </m:r>
                      <m:f>
                        <m:fPr>
                          <m:ctrlPr>
                            <a:rPr lang="en-US" b="0" i="1" smtClean="0">
                              <a:latin typeface="Cambria Math"/>
                            </a:rPr>
                          </m:ctrlPr>
                        </m:fPr>
                        <m:num>
                          <m:r>
                            <a:rPr lang="en-US" b="0" i="1" smtClean="0">
                              <a:latin typeface="Cambria Math"/>
                            </a:rPr>
                            <m:t>15</m:t>
                          </m:r>
                        </m:num>
                        <m:den>
                          <m:r>
                            <a:rPr lang="en-US" b="0" i="1" smtClean="0">
                              <a:latin typeface="Cambria Math"/>
                            </a:rPr>
                            <m:t>24</m:t>
                          </m:r>
                        </m:den>
                      </m:f>
                      <m:r>
                        <a:rPr lang="en-US" b="0" i="1" smtClean="0">
                          <a:latin typeface="Cambria Math"/>
                        </a:rPr>
                        <m:t>=</m:t>
                      </m:r>
                      <m:f>
                        <m:fPr>
                          <m:ctrlPr>
                            <a:rPr lang="en-US" b="0" i="1" smtClean="0">
                              <a:latin typeface="Cambria Math"/>
                            </a:rPr>
                          </m:ctrlPr>
                        </m:fPr>
                        <m:num>
                          <m:r>
                            <a:rPr lang="en-US" b="0" i="1" smtClean="0">
                              <a:latin typeface="Cambria Math"/>
                            </a:rPr>
                            <m:t>5</m:t>
                          </m:r>
                        </m:num>
                        <m:den>
                          <m:r>
                            <a:rPr lang="en-US" b="0" i="1" smtClean="0">
                              <a:latin typeface="Cambria Math"/>
                            </a:rPr>
                            <m:t>8</m:t>
                          </m:r>
                        </m:den>
                      </m:f>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476250" y="2667000"/>
                <a:ext cx="2038350" cy="634789"/>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2733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914400"/>
                <a:ext cx="8343900" cy="5791200"/>
              </a:xfrm>
            </p:spPr>
            <p:txBody>
              <a:bodyPr/>
              <a:lstStyle/>
              <a:p>
                <a:pPr marL="114300" indent="0">
                  <a:buNone/>
                </a:pPr>
                <a:r>
                  <a:rPr lang="en-US" dirty="0" smtClean="0"/>
                  <a:t>Solution:</a:t>
                </a:r>
              </a:p>
              <a:p>
                <a:pPr marL="114300" indent="0">
                  <a:buNone/>
                </a:pPr>
                <a:r>
                  <a:rPr lang="en-US" dirty="0" smtClean="0"/>
                  <a:t>B</a:t>
                </a:r>
                <a:r>
                  <a:rPr lang="en-US" dirty="0"/>
                  <a:t>.) </a:t>
                </a:r>
                <a14:m>
                  <m:oMath xmlns:m="http://schemas.openxmlformats.org/officeDocument/2006/math">
                    <m:r>
                      <a:rPr lang="en-US" i="1">
                        <a:latin typeface="Cambria Math"/>
                      </a:rPr>
                      <m:t>𝑚</m:t>
                    </m:r>
                    <m:r>
                      <a:rPr lang="en-US" i="1">
                        <a:latin typeface="Cambria Math"/>
                      </a:rPr>
                      <m:t>&lt;</m:t>
                    </m:r>
                    <m:r>
                      <a:rPr lang="en-US" i="1">
                        <a:latin typeface="Cambria Math"/>
                      </a:rPr>
                      <m:t>𝐵</m:t>
                    </m:r>
                  </m:oMath>
                </a14:m>
                <a:endParaRPr lang="en-US" dirty="0" smtClean="0"/>
              </a:p>
              <a:p>
                <a:pPr marL="114300" indent="0">
                  <a:buNone/>
                </a:pPr>
                <a:r>
                  <a:rPr lang="en-US" dirty="0" smtClean="0"/>
                  <a:t>Corresponding Angles are Congruent</a:t>
                </a:r>
              </a:p>
              <a:p>
                <a:pPr marL="114300" lvl="0" indent="0">
                  <a:buClr>
                    <a:srgbClr val="A9A57C"/>
                  </a:buClr>
                  <a:buNone/>
                </a:pPr>
                <a:r>
                  <a:rPr lang="en-US" dirty="0" smtClean="0"/>
                  <a:t>Since </a:t>
                </a:r>
                <a14:m>
                  <m:oMath xmlns:m="http://schemas.openxmlformats.org/officeDocument/2006/math">
                    <m:r>
                      <a:rPr lang="en-US" b="0" i="1" smtClean="0">
                        <a:latin typeface="Cambria Math"/>
                      </a:rPr>
                      <m:t>𝑚</m:t>
                    </m:r>
                    <m:r>
                      <a:rPr lang="en-US" b="0" i="1" smtClean="0">
                        <a:latin typeface="Cambria Math"/>
                      </a:rPr>
                      <m:t>&lt;</m:t>
                    </m:r>
                    <m:sSup>
                      <m:sSupPr>
                        <m:ctrlPr>
                          <a:rPr lang="en-US" b="0" i="1" smtClean="0">
                            <a:latin typeface="Cambria Math"/>
                          </a:rPr>
                        </m:ctrlPr>
                      </m:sSupPr>
                      <m:e>
                        <m:r>
                          <a:rPr lang="en-US" b="0" i="1" smtClean="0">
                            <a:latin typeface="Cambria Math"/>
                          </a:rPr>
                          <m:t>𝐵</m:t>
                        </m:r>
                      </m:e>
                      <m:sup>
                        <m:r>
                          <a:rPr lang="en-US" b="0" i="1" smtClean="0">
                            <a:latin typeface="Cambria Math"/>
                          </a:rPr>
                          <m:t>′</m:t>
                        </m:r>
                      </m:sup>
                    </m:sSup>
                    <m:r>
                      <a:rPr lang="en-US" b="0" i="1" smtClean="0">
                        <a:latin typeface="Cambria Math"/>
                      </a:rPr>
                      <m:t>=118</m:t>
                    </m:r>
                  </m:oMath>
                </a14:m>
                <a:r>
                  <a:rPr lang="en-US" dirty="0" smtClean="0"/>
                  <a:t>, then </a:t>
                </a:r>
                <a14:m>
                  <m:oMath xmlns:m="http://schemas.openxmlformats.org/officeDocument/2006/math">
                    <m:r>
                      <a:rPr lang="en-US" i="1">
                        <a:solidFill>
                          <a:srgbClr val="2F2B20"/>
                        </a:solidFill>
                        <a:latin typeface="Cambria Math"/>
                      </a:rPr>
                      <m:t>𝑚</m:t>
                    </m:r>
                    <m:r>
                      <a:rPr lang="en-US" i="1">
                        <a:solidFill>
                          <a:srgbClr val="2F2B20"/>
                        </a:solidFill>
                        <a:latin typeface="Cambria Math"/>
                      </a:rPr>
                      <m:t>&lt;</m:t>
                    </m:r>
                    <m:r>
                      <a:rPr lang="en-US" i="1">
                        <a:solidFill>
                          <a:srgbClr val="2F2B20"/>
                        </a:solidFill>
                        <a:latin typeface="Cambria Math"/>
                      </a:rPr>
                      <m:t>𝐵</m:t>
                    </m:r>
                    <m:r>
                      <a:rPr lang="en-US" b="0" i="1" smtClean="0">
                        <a:solidFill>
                          <a:srgbClr val="2F2B20"/>
                        </a:solidFill>
                        <a:latin typeface="Cambria Math"/>
                      </a:rPr>
                      <m:t>=118</m:t>
                    </m:r>
                  </m:oMath>
                </a14:m>
                <a:r>
                  <a:rPr lang="en-US" dirty="0" smtClean="0">
                    <a:solidFill>
                      <a:srgbClr val="2F2B20"/>
                    </a:solidFill>
                  </a:rPr>
                  <a:t>.</a:t>
                </a:r>
                <a:endParaRPr lang="en-US" dirty="0" smtClean="0"/>
              </a:p>
              <a:p>
                <a:pPr marL="0" indent="0">
                  <a:buNone/>
                </a:pPr>
                <a:r>
                  <a:rPr lang="en-US" dirty="0" smtClean="0"/>
                  <a:t>C.) </a:t>
                </a:r>
                <a14:m>
                  <m:oMath xmlns:m="http://schemas.openxmlformats.org/officeDocument/2006/math">
                    <m:r>
                      <a:rPr lang="en-US" b="0" i="1" smtClean="0">
                        <a:latin typeface="Cambria Math"/>
                      </a:rPr>
                      <m:t>𝑚</m:t>
                    </m:r>
                    <m:r>
                      <a:rPr lang="en-US" b="0" i="1" smtClean="0">
                        <a:latin typeface="Cambria Math"/>
                      </a:rPr>
                      <m:t>&lt;</m:t>
                    </m:r>
                    <m:r>
                      <a:rPr lang="en-US" b="0" i="1" smtClean="0">
                        <a:latin typeface="Cambria Math"/>
                      </a:rPr>
                      <m:t>𝐶</m:t>
                    </m:r>
                  </m:oMath>
                </a14:m>
                <a:endParaRPr lang="en-US" dirty="0" smtClean="0"/>
              </a:p>
              <a:p>
                <a:pPr marL="0" indent="0">
                  <a:buNone/>
                </a:pPr>
                <a:r>
                  <a:rPr lang="en-US" dirty="0" smtClean="0"/>
                  <a:t>Now that we have 3 of the 4 angles in Quad ABCD, we can find </a:t>
                </a:r>
                <a14:m>
                  <m:oMath xmlns:m="http://schemas.openxmlformats.org/officeDocument/2006/math">
                    <m:r>
                      <a:rPr lang="en-US" b="0" i="1" smtClean="0">
                        <a:latin typeface="Cambria Math"/>
                      </a:rPr>
                      <m:t>𝑚</m:t>
                    </m:r>
                    <m:r>
                      <a:rPr lang="en-US" b="0" i="1" smtClean="0">
                        <a:latin typeface="Cambria Math"/>
                      </a:rPr>
                      <m:t>&lt;</m:t>
                    </m:r>
                    <m:r>
                      <a:rPr lang="en-US" b="0" i="1" smtClean="0">
                        <a:latin typeface="Cambria Math"/>
                      </a:rPr>
                      <m:t>𝐶</m:t>
                    </m:r>
                  </m:oMath>
                </a14:m>
                <a:endParaRPr lang="en-US" dirty="0" smtClean="0"/>
              </a:p>
              <a:p>
                <a:pPr marL="0" indent="0">
                  <a:buNone/>
                </a:pPr>
                <a14:m>
                  <m:oMathPara xmlns:m="http://schemas.openxmlformats.org/officeDocument/2006/math">
                    <m:oMathParaPr>
                      <m:jc m:val="left"/>
                    </m:oMathParaPr>
                    <m:oMath xmlns:m="http://schemas.openxmlformats.org/officeDocument/2006/math">
                      <m:r>
                        <a:rPr lang="en-US" b="0" i="1" smtClean="0">
                          <a:latin typeface="Cambria Math"/>
                        </a:rPr>
                        <m:t>𝑚</m:t>
                      </m:r>
                      <m:r>
                        <a:rPr lang="en-US" b="0" i="1" smtClean="0">
                          <a:latin typeface="Cambria Math"/>
                        </a:rPr>
                        <m:t>&lt;</m:t>
                      </m:r>
                      <m:r>
                        <a:rPr lang="en-US" b="0" i="1" smtClean="0">
                          <a:latin typeface="Cambria Math"/>
                        </a:rPr>
                        <m:t>𝐴</m:t>
                      </m:r>
                      <m:r>
                        <a:rPr lang="en-US" b="0" i="1" smtClean="0">
                          <a:latin typeface="Cambria Math"/>
                        </a:rPr>
                        <m:t>+</m:t>
                      </m:r>
                      <m:r>
                        <a:rPr lang="en-US" b="0" i="1" smtClean="0">
                          <a:latin typeface="Cambria Math"/>
                        </a:rPr>
                        <m:t>𝑚</m:t>
                      </m:r>
                      <m:r>
                        <a:rPr lang="en-US" b="0" i="1" smtClean="0">
                          <a:latin typeface="Cambria Math"/>
                        </a:rPr>
                        <m:t>&lt;</m:t>
                      </m:r>
                      <m:r>
                        <a:rPr lang="en-US" b="0" i="1" smtClean="0">
                          <a:latin typeface="Cambria Math"/>
                        </a:rPr>
                        <m:t>𝐷</m:t>
                      </m:r>
                      <m:r>
                        <a:rPr lang="en-US" b="0" i="1" smtClean="0">
                          <a:latin typeface="Cambria Math"/>
                        </a:rPr>
                        <m:t>+</m:t>
                      </m:r>
                      <m:r>
                        <a:rPr lang="en-US" b="0" i="1" smtClean="0">
                          <a:latin typeface="Cambria Math"/>
                        </a:rPr>
                        <m:t>𝑚</m:t>
                      </m:r>
                      <m:r>
                        <a:rPr lang="en-US" b="0" i="1" smtClean="0">
                          <a:latin typeface="Cambria Math"/>
                        </a:rPr>
                        <m:t>&lt;</m:t>
                      </m:r>
                      <m:r>
                        <a:rPr lang="en-US" b="0" i="1" smtClean="0">
                          <a:latin typeface="Cambria Math"/>
                        </a:rPr>
                        <m:t>𝐵</m:t>
                      </m:r>
                      <m:r>
                        <a:rPr lang="en-US" b="0" i="1" smtClean="0">
                          <a:latin typeface="Cambria Math"/>
                        </a:rPr>
                        <m:t>+</m:t>
                      </m:r>
                      <m:r>
                        <a:rPr lang="en-US" b="0" i="1" smtClean="0">
                          <a:latin typeface="Cambria Math"/>
                        </a:rPr>
                        <m:t>𝑚</m:t>
                      </m:r>
                      <m:r>
                        <a:rPr lang="en-US" b="0" i="1" smtClean="0">
                          <a:latin typeface="Cambria Math"/>
                        </a:rPr>
                        <m:t>&lt;</m:t>
                      </m:r>
                      <m:r>
                        <a:rPr lang="en-US" b="0" i="1" smtClean="0">
                          <a:latin typeface="Cambria Math"/>
                        </a:rPr>
                        <m:t>𝐶</m:t>
                      </m:r>
                      <m:r>
                        <a:rPr lang="en-US" b="0" i="1" smtClean="0">
                          <a:latin typeface="Cambria Math"/>
                        </a:rPr>
                        <m:t>=360</m:t>
                      </m:r>
                    </m:oMath>
                  </m:oMathPara>
                </a14:m>
                <a:endParaRPr lang="en-US" dirty="0" smtClean="0"/>
              </a:p>
              <a:p>
                <a:pPr marL="0" indent="0">
                  <a:buNone/>
                </a:pPr>
                <a14:m>
                  <m:oMathPara xmlns:m="http://schemas.openxmlformats.org/officeDocument/2006/math">
                    <m:oMathParaPr>
                      <m:jc m:val="left"/>
                    </m:oMathParaPr>
                    <m:oMath xmlns:m="http://schemas.openxmlformats.org/officeDocument/2006/math">
                      <m:r>
                        <a:rPr lang="en-US" b="0" i="1" smtClean="0">
                          <a:latin typeface="Cambria Math"/>
                        </a:rPr>
                        <m:t>66+90+118+</m:t>
                      </m:r>
                      <m:r>
                        <a:rPr lang="en-US" b="0" i="1" smtClean="0">
                          <a:latin typeface="Cambria Math"/>
                        </a:rPr>
                        <m:t>𝑚</m:t>
                      </m:r>
                      <m:r>
                        <a:rPr lang="en-US" b="0" i="1" smtClean="0">
                          <a:latin typeface="Cambria Math"/>
                        </a:rPr>
                        <m:t>&lt;</m:t>
                      </m:r>
                      <m:r>
                        <a:rPr lang="en-US" b="0" i="1" smtClean="0">
                          <a:latin typeface="Cambria Math"/>
                        </a:rPr>
                        <m:t>𝐶</m:t>
                      </m:r>
                      <m:r>
                        <a:rPr lang="en-US" b="0" i="1" smtClean="0">
                          <a:latin typeface="Cambria Math"/>
                        </a:rPr>
                        <m:t>=360</m:t>
                      </m:r>
                    </m:oMath>
                  </m:oMathPara>
                </a14:m>
                <a:endParaRPr lang="en-US" dirty="0" smtClean="0"/>
              </a:p>
              <a:p>
                <a:pPr marL="0" indent="0">
                  <a:buNone/>
                </a:pPr>
                <a14:m>
                  <m:oMathPara xmlns:m="http://schemas.openxmlformats.org/officeDocument/2006/math">
                    <m:oMathParaPr>
                      <m:jc m:val="left"/>
                    </m:oMathParaPr>
                    <m:oMath xmlns:m="http://schemas.openxmlformats.org/officeDocument/2006/math">
                      <m:r>
                        <a:rPr lang="en-US" b="0" i="1" smtClean="0">
                          <a:latin typeface="Cambria Math"/>
                        </a:rPr>
                        <m:t>274+</m:t>
                      </m:r>
                      <m:r>
                        <a:rPr lang="en-US" b="0" i="1" smtClean="0">
                          <a:latin typeface="Cambria Math"/>
                        </a:rPr>
                        <m:t>𝑚</m:t>
                      </m:r>
                      <m:r>
                        <a:rPr lang="en-US" b="0" i="1" smtClean="0">
                          <a:latin typeface="Cambria Math"/>
                        </a:rPr>
                        <m:t>&lt;</m:t>
                      </m:r>
                      <m:r>
                        <a:rPr lang="en-US" b="0" i="1" smtClean="0">
                          <a:latin typeface="Cambria Math"/>
                        </a:rPr>
                        <m:t>𝐶</m:t>
                      </m:r>
                      <m:r>
                        <a:rPr lang="en-US" b="0" i="1" smtClean="0">
                          <a:latin typeface="Cambria Math"/>
                        </a:rPr>
                        <m:t>=360</m:t>
                      </m:r>
                    </m:oMath>
                  </m:oMathPara>
                </a14:m>
                <a:endParaRPr lang="en-US" dirty="0" smtClean="0"/>
              </a:p>
              <a:p>
                <a:pPr marL="0" indent="0">
                  <a:buNone/>
                </a:pPr>
                <a14:m>
                  <m:oMathPara xmlns:m="http://schemas.openxmlformats.org/officeDocument/2006/math">
                    <m:oMathParaPr>
                      <m:jc m:val="left"/>
                    </m:oMathParaPr>
                    <m:oMath xmlns:m="http://schemas.openxmlformats.org/officeDocument/2006/math">
                      <m:r>
                        <a:rPr lang="en-US" b="0" i="1" smtClean="0">
                          <a:latin typeface="Cambria Math"/>
                        </a:rPr>
                        <m:t>𝑚</m:t>
                      </m:r>
                      <m:r>
                        <a:rPr lang="en-US" b="0" i="1" smtClean="0">
                          <a:latin typeface="Cambria Math"/>
                        </a:rPr>
                        <m:t>&lt;</m:t>
                      </m:r>
                      <m:r>
                        <a:rPr lang="en-US" b="0" i="1" smtClean="0">
                          <a:latin typeface="Cambria Math"/>
                        </a:rPr>
                        <m:t>𝐶</m:t>
                      </m:r>
                      <m:r>
                        <a:rPr lang="en-US" b="0" i="1" smtClean="0">
                          <a:latin typeface="Cambria Math"/>
                        </a:rPr>
                        <m:t>=86</m:t>
                      </m:r>
                    </m:oMath>
                  </m:oMathPara>
                </a14:m>
                <a:endParaRPr lang="en-US" dirty="0" smtClean="0"/>
              </a:p>
              <a:p>
                <a:pPr marL="0" indent="0">
                  <a:buNone/>
                </a:pPr>
                <a:endParaRPr lang="en-US" dirty="0"/>
              </a:p>
              <a:p>
                <a:pPr marL="0" indent="0">
                  <a:buNone/>
                </a:pP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914400"/>
                <a:ext cx="8343900" cy="5791200"/>
              </a:xfrm>
              <a:blipFill rotWithShape="1">
                <a:blip r:embed="rId2"/>
                <a:stretch>
                  <a:fillRect l="-877" t="-632"/>
                </a:stretch>
              </a:blipFill>
            </p:spPr>
            <p:txBody>
              <a:bodyPr/>
              <a:lstStyle/>
              <a:p>
                <a:r>
                  <a:rPr lang="en-US">
                    <a:noFill/>
                  </a:rPr>
                  <a:t> </a:t>
                </a:r>
              </a:p>
            </p:txBody>
          </p:sp>
        </mc:Fallback>
      </mc:AlternateContent>
      <p:grpSp>
        <p:nvGrpSpPr>
          <p:cNvPr id="1033" name="Group 1032"/>
          <p:cNvGrpSpPr/>
          <p:nvPr/>
        </p:nvGrpSpPr>
        <p:grpSpPr>
          <a:xfrm>
            <a:off x="2419350" y="4535514"/>
            <a:ext cx="2400300" cy="2234787"/>
            <a:chOff x="342900" y="2339159"/>
            <a:chExt cx="2400300" cy="2234787"/>
          </a:xfrm>
        </p:grpSpPr>
        <p:grpSp>
          <p:nvGrpSpPr>
            <p:cNvPr id="1028" name="Group 1027"/>
            <p:cNvGrpSpPr/>
            <p:nvPr/>
          </p:nvGrpSpPr>
          <p:grpSpPr>
            <a:xfrm>
              <a:off x="533400" y="2339159"/>
              <a:ext cx="2209800" cy="2022907"/>
              <a:chOff x="533400" y="2961409"/>
              <a:chExt cx="2209800" cy="2022907"/>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961409"/>
                <a:ext cx="2209800" cy="2022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Straight Connector 29"/>
              <p:cNvCxnSpPr/>
              <p:nvPr/>
            </p:nvCxnSpPr>
            <p:spPr>
              <a:xfrm>
                <a:off x="762000" y="4535177"/>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p:nvPr/>
            </p:nvCxnSpPr>
            <p:spPr>
              <a:xfrm>
                <a:off x="990600" y="4535177"/>
                <a:ext cx="0" cy="26542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342900" y="3117793"/>
              <a:ext cx="533400" cy="369332"/>
            </a:xfrm>
            <a:prstGeom prst="rect">
              <a:avLst/>
            </a:prstGeom>
            <a:noFill/>
          </p:spPr>
          <p:txBody>
            <a:bodyPr wrap="square" rtlCol="0">
              <a:spAutoFit/>
            </a:bodyPr>
            <a:lstStyle/>
            <a:p>
              <a:r>
                <a:rPr lang="en-US" dirty="0" smtClean="0">
                  <a:solidFill>
                    <a:srgbClr val="FF0000"/>
                  </a:solidFill>
                </a:rPr>
                <a:t>15</a:t>
              </a:r>
              <a:endParaRPr lang="en-US" dirty="0">
                <a:solidFill>
                  <a:srgbClr val="FF0000"/>
                </a:solidFill>
              </a:endParaRPr>
            </a:p>
          </p:txBody>
        </p:sp>
        <p:sp>
          <p:nvSpPr>
            <p:cNvPr id="45" name="TextBox 44"/>
            <p:cNvSpPr txBox="1"/>
            <p:nvPr/>
          </p:nvSpPr>
          <p:spPr>
            <a:xfrm>
              <a:off x="1371600" y="4204614"/>
              <a:ext cx="533400" cy="369332"/>
            </a:xfrm>
            <a:prstGeom prst="rect">
              <a:avLst/>
            </a:prstGeom>
            <a:noFill/>
          </p:spPr>
          <p:txBody>
            <a:bodyPr wrap="square" rtlCol="0">
              <a:spAutoFit/>
            </a:bodyPr>
            <a:lstStyle/>
            <a:p>
              <a:r>
                <a:rPr lang="en-US" dirty="0" smtClean="0">
                  <a:solidFill>
                    <a:srgbClr val="FF0000"/>
                  </a:solidFill>
                </a:rPr>
                <a:t>12</a:t>
              </a:r>
              <a:endParaRPr lang="en-US" dirty="0">
                <a:solidFill>
                  <a:srgbClr val="FF0000"/>
                </a:solidFill>
              </a:endParaRPr>
            </a:p>
          </p:txBody>
        </p:sp>
        <mc:AlternateContent xmlns:mc="http://schemas.openxmlformats.org/markup-compatibility/2006" xmlns:a14="http://schemas.microsoft.com/office/drawing/2010/main">
          <mc:Choice Requires="a14">
            <p:sp>
              <p:nvSpPr>
                <p:cNvPr id="46" name="TextBox 45"/>
                <p:cNvSpPr txBox="1"/>
                <p:nvPr/>
              </p:nvSpPr>
              <p:spPr>
                <a:xfrm>
                  <a:off x="723900" y="266606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66</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723900" y="2666060"/>
                  <a:ext cx="533400" cy="369332"/>
                </a:xfrm>
                <a:prstGeom prst="rect">
                  <a:avLst/>
                </a:prstGeom>
                <a:blipFill rotWithShape="1">
                  <a:blip r:embed="rId4"/>
                  <a:stretch>
                    <a:fillRect/>
                  </a:stretch>
                </a:blipFill>
              </p:spPr>
              <p:txBody>
                <a:bodyPr/>
                <a:lstStyle/>
                <a:p>
                  <a:r>
                    <a:rPr lang="en-US">
                      <a:noFill/>
                    </a:rPr>
                    <a:t> </a:t>
                  </a:r>
                </a:p>
              </p:txBody>
            </p:sp>
          </mc:Fallback>
        </mc:AlternateContent>
      </p:grpSp>
      <p:grpSp>
        <p:nvGrpSpPr>
          <p:cNvPr id="1032" name="Group 1031"/>
          <p:cNvGrpSpPr/>
          <p:nvPr/>
        </p:nvGrpSpPr>
        <p:grpSpPr>
          <a:xfrm>
            <a:off x="4651659" y="3767814"/>
            <a:ext cx="3323936" cy="2927866"/>
            <a:chOff x="3625274" y="2652144"/>
            <a:chExt cx="3323936" cy="2927866"/>
          </a:xfrm>
        </p:grpSpPr>
        <p:grpSp>
          <p:nvGrpSpPr>
            <p:cNvPr id="1031" name="Group 1030"/>
            <p:cNvGrpSpPr/>
            <p:nvPr/>
          </p:nvGrpSpPr>
          <p:grpSpPr>
            <a:xfrm>
              <a:off x="3672610" y="2652144"/>
              <a:ext cx="3276600" cy="2927866"/>
              <a:chOff x="3200400" y="2592077"/>
              <a:chExt cx="3276600" cy="2927866"/>
            </a:xfrm>
          </p:grpSpPr>
          <p:grpSp>
            <p:nvGrpSpPr>
              <p:cNvPr id="19" name="Group 18"/>
              <p:cNvGrpSpPr/>
              <p:nvPr/>
            </p:nvGrpSpPr>
            <p:grpSpPr>
              <a:xfrm>
                <a:off x="3200400" y="2592077"/>
                <a:ext cx="3276600" cy="2927866"/>
                <a:chOff x="542636" y="2209800"/>
                <a:chExt cx="3276600" cy="2927866"/>
              </a:xfrm>
            </p:grpSpPr>
            <p:grpSp>
              <p:nvGrpSpPr>
                <p:cNvPr id="20" name="Group 19"/>
                <p:cNvGrpSpPr/>
                <p:nvPr/>
              </p:nvGrpSpPr>
              <p:grpSpPr>
                <a:xfrm>
                  <a:off x="914400" y="2514600"/>
                  <a:ext cx="2438400" cy="2438400"/>
                  <a:chOff x="1066800" y="2209800"/>
                  <a:chExt cx="2438400" cy="2438400"/>
                </a:xfrm>
              </p:grpSpPr>
              <p:cxnSp>
                <p:nvCxnSpPr>
                  <p:cNvPr id="25" name="Straight Connector 24"/>
                  <p:cNvCxnSpPr/>
                  <p:nvPr/>
                </p:nvCxnSpPr>
                <p:spPr>
                  <a:xfrm>
                    <a:off x="1066800" y="2209800"/>
                    <a:ext cx="0" cy="243840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1066800" y="4648200"/>
                    <a:ext cx="243840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066800" y="2209800"/>
                    <a:ext cx="2438400" cy="83820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505200" y="3048000"/>
                    <a:ext cx="0" cy="1600200"/>
                  </a:xfrm>
                  <a:prstGeom prst="line">
                    <a:avLst/>
                  </a:prstGeom>
                </p:spPr>
                <p:style>
                  <a:lnRef idx="1">
                    <a:schemeClr val="dk1"/>
                  </a:lnRef>
                  <a:fillRef idx="0">
                    <a:schemeClr val="dk1"/>
                  </a:fillRef>
                  <a:effectRef idx="0">
                    <a:schemeClr val="dk1"/>
                  </a:effectRef>
                  <a:fontRef idx="minor">
                    <a:schemeClr val="tx1"/>
                  </a:fontRef>
                </p:style>
              </p:cxnSp>
            </p:grpSp>
            <p:sp>
              <p:nvSpPr>
                <p:cNvPr id="21" name="TextBox 20"/>
                <p:cNvSpPr txBox="1"/>
                <p:nvPr/>
              </p:nvSpPr>
              <p:spPr>
                <a:xfrm>
                  <a:off x="762000" y="2209800"/>
                  <a:ext cx="533400" cy="369332"/>
                </a:xfrm>
                <a:prstGeom prst="rect">
                  <a:avLst/>
                </a:prstGeom>
                <a:noFill/>
              </p:spPr>
              <p:txBody>
                <a:bodyPr wrap="square" rtlCol="0">
                  <a:spAutoFit/>
                </a:bodyPr>
                <a:lstStyle/>
                <a:p>
                  <a:r>
                    <a:rPr lang="en-US" dirty="0" smtClean="0"/>
                    <a:t>A’</a:t>
                  </a:r>
                  <a:endParaRPr lang="en-US" dirty="0"/>
                </a:p>
              </p:txBody>
            </p:sp>
            <p:sp>
              <p:nvSpPr>
                <p:cNvPr id="22" name="TextBox 21"/>
                <p:cNvSpPr txBox="1"/>
                <p:nvPr/>
              </p:nvSpPr>
              <p:spPr>
                <a:xfrm>
                  <a:off x="3200400" y="3048000"/>
                  <a:ext cx="533400" cy="369332"/>
                </a:xfrm>
                <a:prstGeom prst="rect">
                  <a:avLst/>
                </a:prstGeom>
                <a:noFill/>
              </p:spPr>
              <p:txBody>
                <a:bodyPr wrap="square" rtlCol="0">
                  <a:spAutoFit/>
                </a:bodyPr>
                <a:lstStyle/>
                <a:p>
                  <a:r>
                    <a:rPr lang="en-US" dirty="0" smtClean="0"/>
                    <a:t>B’</a:t>
                  </a:r>
                  <a:endParaRPr lang="en-US" dirty="0"/>
                </a:p>
              </p:txBody>
            </p:sp>
            <p:sp>
              <p:nvSpPr>
                <p:cNvPr id="23" name="TextBox 22"/>
                <p:cNvSpPr txBox="1"/>
                <p:nvPr/>
              </p:nvSpPr>
              <p:spPr>
                <a:xfrm>
                  <a:off x="3285836" y="4768334"/>
                  <a:ext cx="533400" cy="369332"/>
                </a:xfrm>
                <a:prstGeom prst="rect">
                  <a:avLst/>
                </a:prstGeom>
                <a:noFill/>
              </p:spPr>
              <p:txBody>
                <a:bodyPr wrap="square" rtlCol="0">
                  <a:spAutoFit/>
                </a:bodyPr>
                <a:lstStyle/>
                <a:p>
                  <a:r>
                    <a:rPr lang="en-US" dirty="0" smtClean="0"/>
                    <a:t>C’</a:t>
                  </a:r>
                  <a:endParaRPr lang="en-US" dirty="0"/>
                </a:p>
              </p:txBody>
            </p:sp>
            <p:sp>
              <p:nvSpPr>
                <p:cNvPr id="24" name="TextBox 23"/>
                <p:cNvSpPr txBox="1"/>
                <p:nvPr/>
              </p:nvSpPr>
              <p:spPr>
                <a:xfrm>
                  <a:off x="542636" y="4768334"/>
                  <a:ext cx="533400" cy="369332"/>
                </a:xfrm>
                <a:prstGeom prst="rect">
                  <a:avLst/>
                </a:prstGeom>
                <a:noFill/>
              </p:spPr>
              <p:txBody>
                <a:bodyPr wrap="square" rtlCol="0">
                  <a:spAutoFit/>
                </a:bodyPr>
                <a:lstStyle/>
                <a:p>
                  <a:r>
                    <a:rPr lang="en-US" dirty="0" smtClean="0"/>
                    <a:t>D’</a:t>
                  </a:r>
                  <a:endParaRPr lang="en-US" dirty="0"/>
                </a:p>
              </p:txBody>
            </p:sp>
          </p:grpSp>
          <p:cxnSp>
            <p:nvCxnSpPr>
              <p:cNvPr id="37" name="Straight Connector 36"/>
              <p:cNvCxnSpPr/>
              <p:nvPr/>
            </p:nvCxnSpPr>
            <p:spPr>
              <a:xfrm>
                <a:off x="3572164" y="5029200"/>
                <a:ext cx="228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00764" y="5029200"/>
                <a:ext cx="0" cy="3060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3625274" y="3931411"/>
              <a:ext cx="533400" cy="369332"/>
            </a:xfrm>
            <a:prstGeom prst="rect">
              <a:avLst/>
            </a:prstGeom>
            <a:noFill/>
          </p:spPr>
          <p:txBody>
            <a:bodyPr wrap="square" rtlCol="0">
              <a:spAutoFit/>
            </a:bodyPr>
            <a:lstStyle/>
            <a:p>
              <a:r>
                <a:rPr lang="en-US" dirty="0" smtClean="0">
                  <a:solidFill>
                    <a:srgbClr val="FF0000"/>
                  </a:solidFill>
                </a:rPr>
                <a:t>24</a:t>
              </a:r>
              <a:endParaRPr lang="en-US" dirty="0">
                <a:solidFill>
                  <a:srgbClr val="FF0000"/>
                </a:solidFill>
              </a:endParaRPr>
            </a:p>
          </p:txBody>
        </p:sp>
        <p:sp>
          <p:nvSpPr>
            <p:cNvPr id="44" name="TextBox 43"/>
            <p:cNvSpPr txBox="1"/>
            <p:nvPr/>
          </p:nvSpPr>
          <p:spPr>
            <a:xfrm>
              <a:off x="5076537" y="2971800"/>
              <a:ext cx="533400" cy="369332"/>
            </a:xfrm>
            <a:prstGeom prst="rect">
              <a:avLst/>
            </a:prstGeom>
            <a:noFill/>
          </p:spPr>
          <p:txBody>
            <a:bodyPr wrap="square" rtlCol="0">
              <a:spAutoFit/>
            </a:bodyPr>
            <a:lstStyle/>
            <a:p>
              <a:r>
                <a:rPr lang="en-US" dirty="0" smtClean="0">
                  <a:solidFill>
                    <a:srgbClr val="FF0000"/>
                  </a:solidFill>
                </a:rPr>
                <a:t>32</a:t>
              </a:r>
              <a:endParaRPr lang="en-US" dirty="0">
                <a:solidFill>
                  <a:srgbClr val="FF0000"/>
                </a:solidFill>
              </a:endParaRPr>
            </a:p>
          </p:txBody>
        </p:sp>
        <mc:AlternateContent xmlns:mc="http://schemas.openxmlformats.org/markup-compatibility/2006" xmlns:a14="http://schemas.microsoft.com/office/drawing/2010/main">
          <mc:Choice Requires="a14">
            <p:sp>
              <p:nvSpPr>
                <p:cNvPr id="47" name="TextBox 46"/>
                <p:cNvSpPr txBox="1"/>
                <p:nvPr/>
              </p:nvSpPr>
              <p:spPr>
                <a:xfrm>
                  <a:off x="5867400" y="37454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118</m:t>
                        </m:r>
                        <m:r>
                          <a:rPr lang="en-US" b="0" i="1"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5867400" y="3745468"/>
                  <a:ext cx="533400" cy="369332"/>
                </a:xfrm>
                <a:prstGeom prst="rect">
                  <a:avLst/>
                </a:prstGeom>
                <a:blipFill rotWithShape="1">
                  <a:blip r:embed="rId5"/>
                  <a:stretch>
                    <a:fillRect r="-20690"/>
                  </a:stretch>
                </a:blipFill>
              </p:spPr>
              <p:txBody>
                <a:bodyPr/>
                <a:lstStyle/>
                <a:p>
                  <a:r>
                    <a:rPr lang="en-US">
                      <a:noFill/>
                    </a:rPr>
                    <a:t> </a:t>
                  </a:r>
                </a:p>
              </p:txBody>
            </p:sp>
          </mc:Fallback>
        </mc:AlternateContent>
      </p:grpSp>
      <p:sp>
        <p:nvSpPr>
          <p:cNvPr id="29" name="Title 1"/>
          <p:cNvSpPr>
            <a:spLocks noGrp="1"/>
          </p:cNvSpPr>
          <p:nvPr>
            <p:ph type="title"/>
          </p:nvPr>
        </p:nvSpPr>
        <p:spPr>
          <a:xfrm>
            <a:off x="76200" y="152400"/>
            <a:ext cx="8153400" cy="609600"/>
          </a:xfrm>
        </p:spPr>
        <p:txBody>
          <a:bodyPr/>
          <a:lstStyle/>
          <a:p>
            <a:r>
              <a:rPr lang="en-US" sz="2800" dirty="0" smtClean="0"/>
              <a:t>Solving for missing sides and angles in similar polygons.</a:t>
            </a:r>
            <a:endParaRPr lang="en-US" sz="2800" dirty="0"/>
          </a:p>
        </p:txBody>
      </p:sp>
    </p:spTree>
    <p:extLst>
      <p:ext uri="{BB962C8B-B14F-4D97-AF65-F5344CB8AC3E}">
        <p14:creationId xmlns:p14="http://schemas.microsoft.com/office/powerpoint/2010/main" val="203261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80">
                                          <p:stCondLst>
                                            <p:cond delay="0"/>
                                          </p:stCondLst>
                                        </p:cTn>
                                        <p:tgtEl>
                                          <p:spTgt spid="3">
                                            <p:txEl>
                                              <p:pRg st="9" end="9"/>
                                            </p:txEl>
                                          </p:spTgt>
                                        </p:tgtEl>
                                      </p:cBhvr>
                                    </p:animEffect>
                                    <p:anim calcmode="lin" valueType="num">
                                      <p:cBhvr>
                                        <p:cTn id="4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9" end="9"/>
                                            </p:txEl>
                                          </p:spTgt>
                                        </p:tgtEl>
                                      </p:cBhvr>
                                      <p:to x="100000" y="60000"/>
                                    </p:animScale>
                                    <p:animScale>
                                      <p:cBhvr>
                                        <p:cTn id="54" dur="166" decel="50000">
                                          <p:stCondLst>
                                            <p:cond delay="676"/>
                                          </p:stCondLst>
                                        </p:cTn>
                                        <p:tgtEl>
                                          <p:spTgt spid="3">
                                            <p:txEl>
                                              <p:pRg st="9" end="9"/>
                                            </p:txEl>
                                          </p:spTgt>
                                        </p:tgtEl>
                                      </p:cBhvr>
                                      <p:to x="100000" y="100000"/>
                                    </p:animScale>
                                    <p:animScale>
                                      <p:cBhvr>
                                        <p:cTn id="55" dur="26">
                                          <p:stCondLst>
                                            <p:cond delay="1312"/>
                                          </p:stCondLst>
                                        </p:cTn>
                                        <p:tgtEl>
                                          <p:spTgt spid="3">
                                            <p:txEl>
                                              <p:pRg st="9" end="9"/>
                                            </p:txEl>
                                          </p:spTgt>
                                        </p:tgtEl>
                                      </p:cBhvr>
                                      <p:to x="100000" y="80000"/>
                                    </p:animScale>
                                    <p:animScale>
                                      <p:cBhvr>
                                        <p:cTn id="56" dur="166" decel="50000">
                                          <p:stCondLst>
                                            <p:cond delay="1338"/>
                                          </p:stCondLst>
                                        </p:cTn>
                                        <p:tgtEl>
                                          <p:spTgt spid="3">
                                            <p:txEl>
                                              <p:pRg st="9" end="9"/>
                                            </p:txEl>
                                          </p:spTgt>
                                        </p:tgtEl>
                                      </p:cBhvr>
                                      <p:to x="100000" y="100000"/>
                                    </p:animScale>
                                    <p:animScale>
                                      <p:cBhvr>
                                        <p:cTn id="57" dur="26">
                                          <p:stCondLst>
                                            <p:cond delay="1642"/>
                                          </p:stCondLst>
                                        </p:cTn>
                                        <p:tgtEl>
                                          <p:spTgt spid="3">
                                            <p:txEl>
                                              <p:pRg st="9" end="9"/>
                                            </p:txEl>
                                          </p:spTgt>
                                        </p:tgtEl>
                                      </p:cBhvr>
                                      <p:to x="100000" y="90000"/>
                                    </p:animScale>
                                    <p:animScale>
                                      <p:cBhvr>
                                        <p:cTn id="58" dur="166" decel="50000">
                                          <p:stCondLst>
                                            <p:cond delay="1668"/>
                                          </p:stCondLst>
                                        </p:cTn>
                                        <p:tgtEl>
                                          <p:spTgt spid="3">
                                            <p:txEl>
                                              <p:pRg st="9" end="9"/>
                                            </p:txEl>
                                          </p:spTgt>
                                        </p:tgtEl>
                                      </p:cBhvr>
                                      <p:to x="100000" y="100000"/>
                                    </p:animScale>
                                    <p:animScale>
                                      <p:cBhvr>
                                        <p:cTn id="59" dur="26">
                                          <p:stCondLst>
                                            <p:cond delay="1808"/>
                                          </p:stCondLst>
                                        </p:cTn>
                                        <p:tgtEl>
                                          <p:spTgt spid="3">
                                            <p:txEl>
                                              <p:pRg st="9" end="9"/>
                                            </p:txEl>
                                          </p:spTgt>
                                        </p:tgtEl>
                                      </p:cBhvr>
                                      <p:to x="100000" y="95000"/>
                                    </p:animScale>
                                    <p:animScale>
                                      <p:cBhvr>
                                        <p:cTn id="60"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838200"/>
                <a:ext cx="8343900" cy="5943600"/>
              </a:xfrm>
            </p:spPr>
            <p:txBody>
              <a:bodyPr>
                <a:normAutofit fontScale="77500" lnSpcReduction="20000"/>
              </a:bodyPr>
              <a:lstStyle/>
              <a:p>
                <a:pPr marL="114300" indent="0">
                  <a:buNone/>
                </a:pPr>
                <a:r>
                  <a:rPr lang="en-US" dirty="0" smtClean="0"/>
                  <a:t>D.) </a:t>
                </a:r>
                <a14:m>
                  <m:oMath xmlns:m="http://schemas.openxmlformats.org/officeDocument/2006/math">
                    <m:sSup>
                      <m:sSupPr>
                        <m:ctrlPr>
                          <a:rPr lang="en-US" b="0" i="1" smtClean="0">
                            <a:latin typeface="Cambria Math"/>
                          </a:rPr>
                        </m:ctrlPr>
                      </m:sSupPr>
                      <m:e>
                        <m:r>
                          <a:rPr lang="en-US" b="0" i="1" smtClean="0">
                            <a:latin typeface="Cambria Math"/>
                          </a:rPr>
                          <m:t>𝐷</m:t>
                        </m:r>
                      </m:e>
                      <m:sup>
                        <m:r>
                          <a:rPr lang="en-US" b="0" i="1" smtClean="0">
                            <a:latin typeface="Cambria Math"/>
                          </a:rPr>
                          <m:t>′</m:t>
                        </m:r>
                      </m:sup>
                    </m:sSup>
                    <m:r>
                      <a:rPr lang="en-US" b="0" i="1" smtClean="0">
                        <a:latin typeface="Cambria Math"/>
                      </a:rPr>
                      <m:t>𝐶</m:t>
                    </m:r>
                    <m:r>
                      <a:rPr lang="en-US" b="0" i="1" smtClean="0">
                        <a:latin typeface="Cambria Math"/>
                      </a:rPr>
                      <m:t>′</m:t>
                    </m:r>
                  </m:oMath>
                </a14:m>
                <a:endParaRPr lang="en-US" dirty="0" smtClean="0"/>
              </a:p>
              <a:p>
                <a:pPr marL="114300" indent="0">
                  <a:buNone/>
                </a:pPr>
                <a:r>
                  <a:rPr lang="en-US" dirty="0" smtClean="0"/>
                  <a:t>Make a proportion with this side and its corresponding side, set equal to the scale factor: 	       </a:t>
                </a:r>
              </a:p>
              <a:p>
                <a:pPr marL="114300" indent="0" algn="ctr">
                  <a:spcAft>
                    <a:spcPts val="1200"/>
                  </a:spcAft>
                  <a:buNone/>
                </a:pPr>
                <a:r>
                  <a:rPr lang="en-US" sz="2800" dirty="0" smtClean="0"/>
                  <a:t>  </a:t>
                </a:r>
                <a14:m>
                  <m:oMath xmlns:m="http://schemas.openxmlformats.org/officeDocument/2006/math">
                    <m:f>
                      <m:fPr>
                        <m:ctrlPr>
                          <a:rPr lang="en-US" sz="2800" b="0" i="1" smtClean="0">
                            <a:latin typeface="Cambria Math"/>
                          </a:rPr>
                        </m:ctrlPr>
                      </m:fPr>
                      <m:num>
                        <m:r>
                          <a:rPr lang="en-US" sz="2800" b="0" i="1" smtClean="0">
                            <a:latin typeface="Cambria Math"/>
                          </a:rPr>
                          <m:t>𝐷𝐶</m:t>
                        </m:r>
                      </m:num>
                      <m:den>
                        <m:sSup>
                          <m:sSupPr>
                            <m:ctrlPr>
                              <a:rPr lang="en-US" sz="2800" b="0" i="1" smtClean="0">
                                <a:latin typeface="Cambria Math"/>
                              </a:rPr>
                            </m:ctrlPr>
                          </m:sSupPr>
                          <m:e>
                            <m:r>
                              <a:rPr lang="en-US" sz="2800" b="0" i="1" smtClean="0">
                                <a:latin typeface="Cambria Math"/>
                              </a:rPr>
                              <m:t>𝐷</m:t>
                            </m:r>
                          </m:e>
                          <m:sup>
                            <m:r>
                              <a:rPr lang="en-US" sz="2800" b="0" i="1" smtClean="0">
                                <a:latin typeface="Cambria Math"/>
                              </a:rPr>
                              <m:t>′</m:t>
                            </m:r>
                          </m:sup>
                        </m:sSup>
                        <m:sSup>
                          <m:sSupPr>
                            <m:ctrlPr>
                              <a:rPr lang="en-US" sz="2800" b="0" i="1" smtClean="0">
                                <a:latin typeface="Cambria Math"/>
                              </a:rPr>
                            </m:ctrlPr>
                          </m:sSupPr>
                          <m:e>
                            <m:r>
                              <a:rPr lang="en-US" sz="2800" b="0" i="1" smtClean="0">
                                <a:latin typeface="Cambria Math"/>
                              </a:rPr>
                              <m:t>𝐶</m:t>
                            </m:r>
                          </m:e>
                          <m:sup>
                            <m:r>
                              <a:rPr lang="en-US" sz="2800" b="0" i="1" smtClean="0">
                                <a:latin typeface="Cambria Math"/>
                              </a:rPr>
                              <m:t>′</m:t>
                            </m:r>
                          </m:sup>
                        </m:sSup>
                      </m:den>
                    </m:f>
                    <m:r>
                      <a:rPr lang="en-US" sz="2800" b="0" i="1" smtClean="0">
                        <a:latin typeface="Cambria Math"/>
                      </a:rPr>
                      <m:t>=</m:t>
                    </m:r>
                    <m:f>
                      <m:fPr>
                        <m:ctrlPr>
                          <a:rPr lang="en-US" sz="2800" b="0" i="1" smtClean="0">
                            <a:latin typeface="Cambria Math"/>
                          </a:rPr>
                        </m:ctrlPr>
                      </m:fPr>
                      <m:num>
                        <m:r>
                          <a:rPr lang="en-US" sz="2800" b="0" i="1" smtClean="0">
                            <a:latin typeface="Cambria Math"/>
                          </a:rPr>
                          <m:t>12</m:t>
                        </m:r>
                      </m:num>
                      <m:den>
                        <m:r>
                          <a:rPr lang="en-US" sz="2800" b="0" i="1" smtClean="0">
                            <a:latin typeface="Cambria Math"/>
                          </a:rPr>
                          <m:t>𝑥</m:t>
                        </m:r>
                      </m:den>
                    </m:f>
                    <m:r>
                      <a:rPr lang="en-US" sz="2800" b="0" i="1" smtClean="0">
                        <a:latin typeface="Cambria Math"/>
                      </a:rPr>
                      <m:t>=</m:t>
                    </m:r>
                    <m:f>
                      <m:fPr>
                        <m:ctrlPr>
                          <a:rPr lang="en-US" sz="2800" b="0" i="1" smtClean="0">
                            <a:latin typeface="Cambria Math"/>
                          </a:rPr>
                        </m:ctrlPr>
                      </m:fPr>
                      <m:num>
                        <m:r>
                          <a:rPr lang="en-US" sz="2800" b="0" i="1" smtClean="0">
                            <a:latin typeface="Cambria Math"/>
                          </a:rPr>
                          <m:t>5</m:t>
                        </m:r>
                      </m:num>
                      <m:den>
                        <m:r>
                          <a:rPr lang="en-US" sz="2800" b="0" i="1" smtClean="0">
                            <a:latin typeface="Cambria Math"/>
                          </a:rPr>
                          <m:t>8</m:t>
                        </m:r>
                      </m:den>
                    </m:f>
                  </m:oMath>
                </a14:m>
                <a:endParaRPr lang="en-US" sz="2800" dirty="0" smtClean="0"/>
              </a:p>
              <a:p>
                <a:pPr marL="114300" indent="0">
                  <a:spcAft>
                    <a:spcPts val="1200"/>
                  </a:spcAft>
                  <a:buNone/>
                </a:pPr>
                <a14:m>
                  <m:oMathPara xmlns:m="http://schemas.openxmlformats.org/officeDocument/2006/math">
                    <m:oMathParaPr>
                      <m:jc m:val="centerGroup"/>
                    </m:oMathParaPr>
                    <m:oMath xmlns:m="http://schemas.openxmlformats.org/officeDocument/2006/math">
                      <m:r>
                        <a:rPr lang="en-US" sz="2800" b="0" i="1" smtClean="0">
                          <a:latin typeface="Cambria Math"/>
                        </a:rPr>
                        <m:t>96=5</m:t>
                      </m:r>
                      <m:r>
                        <a:rPr lang="en-US" sz="2800" b="0" i="1" smtClean="0">
                          <a:latin typeface="Cambria Math"/>
                        </a:rPr>
                        <m:t>𝑥</m:t>
                      </m:r>
                    </m:oMath>
                  </m:oMathPara>
                </a14:m>
                <a:endParaRPr lang="en-US" sz="2800" dirty="0" smtClean="0"/>
              </a:p>
              <a:p>
                <a:pPr marL="114300" indent="0">
                  <a:spcAft>
                    <a:spcPts val="1200"/>
                  </a:spcAft>
                  <a:buNone/>
                </a:pPr>
                <a14:m>
                  <m:oMathPara xmlns:m="http://schemas.openxmlformats.org/officeDocument/2006/math">
                    <m:oMathParaPr>
                      <m:jc m:val="centerGroup"/>
                    </m:oMathParaPr>
                    <m:oMath xmlns:m="http://schemas.openxmlformats.org/officeDocument/2006/math">
                      <m:r>
                        <a:rPr lang="en-US" sz="2800" b="0" i="1" smtClean="0">
                          <a:latin typeface="Cambria Math"/>
                        </a:rPr>
                        <m:t>𝑥</m:t>
                      </m:r>
                      <m:r>
                        <a:rPr lang="en-US" sz="2800" b="0" i="1" smtClean="0">
                          <a:latin typeface="Cambria Math"/>
                        </a:rPr>
                        <m:t>=</m:t>
                      </m:r>
                      <m:f>
                        <m:fPr>
                          <m:ctrlPr>
                            <a:rPr lang="en-US" sz="2800" b="0" i="1" smtClean="0">
                              <a:latin typeface="Cambria Math"/>
                            </a:rPr>
                          </m:ctrlPr>
                        </m:fPr>
                        <m:num>
                          <m:r>
                            <a:rPr lang="en-US" sz="2800" b="0" i="1" smtClean="0">
                              <a:latin typeface="Cambria Math"/>
                            </a:rPr>
                            <m:t>96</m:t>
                          </m:r>
                        </m:num>
                        <m:den>
                          <m:r>
                            <a:rPr lang="en-US" sz="2800" b="0" i="1" smtClean="0">
                              <a:latin typeface="Cambria Math"/>
                            </a:rPr>
                            <m:t>5</m:t>
                          </m:r>
                        </m:den>
                      </m:f>
                      <m:r>
                        <a:rPr lang="en-US" sz="2800" b="0" i="1" smtClean="0">
                          <a:latin typeface="Cambria Math"/>
                        </a:rPr>
                        <m:t>  </m:t>
                      </m:r>
                      <m:r>
                        <a:rPr lang="en-US" sz="2800" b="0" i="1" smtClean="0">
                          <a:latin typeface="Cambria Math"/>
                        </a:rPr>
                        <m:t>𝑜𝑟</m:t>
                      </m:r>
                      <m:r>
                        <a:rPr lang="en-US" sz="2800" b="0" i="1" smtClean="0">
                          <a:latin typeface="Cambria Math"/>
                        </a:rPr>
                        <m:t> 19</m:t>
                      </m:r>
                      <m:f>
                        <m:fPr>
                          <m:ctrlPr>
                            <a:rPr lang="en-US" sz="2800" b="0" i="1" smtClean="0">
                              <a:latin typeface="Cambria Math"/>
                            </a:rPr>
                          </m:ctrlPr>
                        </m:fPr>
                        <m:num>
                          <m:r>
                            <a:rPr lang="en-US" sz="2800" b="0" i="1" smtClean="0">
                              <a:latin typeface="Cambria Math"/>
                            </a:rPr>
                            <m:t>1</m:t>
                          </m:r>
                        </m:num>
                        <m:den>
                          <m:r>
                            <a:rPr lang="en-US" sz="2800" b="0" i="1" smtClean="0">
                              <a:latin typeface="Cambria Math"/>
                            </a:rPr>
                            <m:t>5</m:t>
                          </m:r>
                        </m:den>
                      </m:f>
                    </m:oMath>
                  </m:oMathPara>
                </a14:m>
                <a:endParaRPr lang="en-US" sz="2800" dirty="0" smtClean="0"/>
              </a:p>
              <a:p>
                <a:pPr marL="114300" indent="0">
                  <a:buNone/>
                </a:pPr>
                <a:r>
                  <a:rPr lang="en-US" sz="2000" dirty="0" smtClean="0"/>
                  <a:t>E.) </a:t>
                </a:r>
                <a14:m>
                  <m:oMath xmlns:m="http://schemas.openxmlformats.org/officeDocument/2006/math">
                    <m:r>
                      <a:rPr lang="en-US" sz="2000" b="0" i="1" smtClean="0">
                        <a:latin typeface="Cambria Math"/>
                      </a:rPr>
                      <m:t>𝐴𝐵</m:t>
                    </m:r>
                  </m:oMath>
                </a14:m>
                <a:endParaRPr lang="en-US" sz="2000" dirty="0" smtClean="0"/>
              </a:p>
              <a:p>
                <a:pPr marL="114300" indent="0">
                  <a:buNone/>
                </a:pPr>
                <a:r>
                  <a:rPr lang="en-US" sz="2000" dirty="0" smtClean="0"/>
                  <a:t>Do the same that you did for part D.):</a:t>
                </a:r>
              </a:p>
              <a:p>
                <a:pPr marL="114300" indent="0">
                  <a:spcAft>
                    <a:spcPts val="1200"/>
                  </a:spcAft>
                  <a:buNone/>
                </a:pPr>
                <a:endParaRPr lang="en-US" sz="2000" i="1" dirty="0" smtClean="0">
                  <a:latin typeface="Cambria Math"/>
                </a:endParaRPr>
              </a:p>
              <a:p>
                <a:pPr marL="114300" indent="0">
                  <a:spcAft>
                    <a:spcPts val="1200"/>
                  </a:spcAft>
                  <a:buNone/>
                </a:pPr>
                <a14:m>
                  <m:oMathPara xmlns:m="http://schemas.openxmlformats.org/officeDocument/2006/math">
                    <m:oMathParaPr>
                      <m:jc m:val="centerGroup"/>
                    </m:oMathParaPr>
                    <m:oMath xmlns:m="http://schemas.openxmlformats.org/officeDocument/2006/math">
                      <m:f>
                        <m:fPr>
                          <m:ctrlPr>
                            <a:rPr lang="en-US" sz="2600" i="1" smtClean="0">
                              <a:latin typeface="Cambria Math"/>
                            </a:rPr>
                          </m:ctrlPr>
                        </m:fPr>
                        <m:num>
                          <m:r>
                            <a:rPr lang="en-US" sz="2600" b="0" i="1" smtClean="0">
                              <a:latin typeface="Cambria Math"/>
                            </a:rPr>
                            <m:t>𝐴𝐵</m:t>
                          </m:r>
                        </m:num>
                        <m:den>
                          <m:sSup>
                            <m:sSupPr>
                              <m:ctrlPr>
                                <a:rPr lang="en-US" sz="2600" b="0" i="1" smtClean="0">
                                  <a:latin typeface="Cambria Math"/>
                                </a:rPr>
                              </m:ctrlPr>
                            </m:sSupPr>
                            <m:e>
                              <m:r>
                                <a:rPr lang="en-US" sz="2600" b="0" i="1" smtClean="0">
                                  <a:latin typeface="Cambria Math"/>
                                </a:rPr>
                                <m:t>𝐴</m:t>
                              </m:r>
                            </m:e>
                            <m:sup>
                              <m:r>
                                <a:rPr lang="en-US" sz="2600" b="0" i="1" smtClean="0">
                                  <a:latin typeface="Cambria Math"/>
                                </a:rPr>
                                <m:t>′</m:t>
                              </m:r>
                            </m:sup>
                          </m:sSup>
                          <m:r>
                            <a:rPr lang="en-US" sz="2600" b="0" i="1" smtClean="0">
                              <a:latin typeface="Cambria Math"/>
                            </a:rPr>
                            <m:t>𝐵</m:t>
                          </m:r>
                          <m:r>
                            <a:rPr lang="en-US" sz="2600" b="0" i="1" smtClean="0">
                              <a:latin typeface="Cambria Math"/>
                            </a:rPr>
                            <m:t>′</m:t>
                          </m:r>
                        </m:den>
                      </m:f>
                      <m:r>
                        <a:rPr lang="en-US" sz="2600" b="0" i="1" smtClean="0">
                          <a:latin typeface="Cambria Math"/>
                        </a:rPr>
                        <m:t>=</m:t>
                      </m:r>
                      <m:f>
                        <m:fPr>
                          <m:ctrlPr>
                            <a:rPr lang="en-US" sz="2600" b="0" i="1" smtClean="0">
                              <a:latin typeface="Cambria Math"/>
                            </a:rPr>
                          </m:ctrlPr>
                        </m:fPr>
                        <m:num>
                          <m:r>
                            <a:rPr lang="en-US" sz="2600" b="0" i="1" smtClean="0">
                              <a:latin typeface="Cambria Math"/>
                            </a:rPr>
                            <m:t>𝑥</m:t>
                          </m:r>
                        </m:num>
                        <m:den>
                          <m:r>
                            <a:rPr lang="en-US" sz="2600" b="0" i="1" smtClean="0">
                              <a:latin typeface="Cambria Math"/>
                            </a:rPr>
                            <m:t>32</m:t>
                          </m:r>
                        </m:den>
                      </m:f>
                      <m:r>
                        <a:rPr lang="en-US" sz="2600" b="0" i="1" smtClean="0">
                          <a:latin typeface="Cambria Math"/>
                        </a:rPr>
                        <m:t>=</m:t>
                      </m:r>
                      <m:f>
                        <m:fPr>
                          <m:ctrlPr>
                            <a:rPr lang="en-US" sz="2600" b="0" i="1" smtClean="0">
                              <a:latin typeface="Cambria Math"/>
                            </a:rPr>
                          </m:ctrlPr>
                        </m:fPr>
                        <m:num>
                          <m:r>
                            <a:rPr lang="en-US" sz="2600" b="0" i="1" smtClean="0">
                              <a:latin typeface="Cambria Math"/>
                            </a:rPr>
                            <m:t>5</m:t>
                          </m:r>
                        </m:num>
                        <m:den>
                          <m:r>
                            <a:rPr lang="en-US" sz="2600" b="0" i="1" smtClean="0">
                              <a:latin typeface="Cambria Math"/>
                            </a:rPr>
                            <m:t>8</m:t>
                          </m:r>
                        </m:den>
                      </m:f>
                    </m:oMath>
                  </m:oMathPara>
                </a14:m>
                <a:endParaRPr lang="en-US" sz="2600" dirty="0" smtClean="0"/>
              </a:p>
              <a:p>
                <a:pPr marL="114300" indent="0">
                  <a:spcAft>
                    <a:spcPts val="1200"/>
                  </a:spcAft>
                  <a:buNone/>
                </a:pPr>
                <a14:m>
                  <m:oMathPara xmlns:m="http://schemas.openxmlformats.org/officeDocument/2006/math">
                    <m:oMathParaPr>
                      <m:jc m:val="centerGroup"/>
                    </m:oMathParaPr>
                    <m:oMath xmlns:m="http://schemas.openxmlformats.org/officeDocument/2006/math">
                      <m:r>
                        <a:rPr lang="en-US" sz="2600" b="0" i="1" smtClean="0">
                          <a:latin typeface="Cambria Math"/>
                        </a:rPr>
                        <m:t>8</m:t>
                      </m:r>
                      <m:r>
                        <a:rPr lang="en-US" sz="2600" b="0" i="1" smtClean="0">
                          <a:latin typeface="Cambria Math"/>
                        </a:rPr>
                        <m:t>𝑥</m:t>
                      </m:r>
                      <m:r>
                        <a:rPr lang="en-US" sz="2600" b="0" i="1" smtClean="0">
                          <a:latin typeface="Cambria Math"/>
                        </a:rPr>
                        <m:t>=160</m:t>
                      </m:r>
                    </m:oMath>
                  </m:oMathPara>
                </a14:m>
                <a:endParaRPr lang="en-US" sz="2600" dirty="0" smtClean="0"/>
              </a:p>
              <a:p>
                <a:pPr marL="114300" indent="0">
                  <a:spcAft>
                    <a:spcPts val="1200"/>
                  </a:spcAft>
                  <a:buNone/>
                </a:pPr>
                <a14:m>
                  <m:oMathPara xmlns:m="http://schemas.openxmlformats.org/officeDocument/2006/math">
                    <m:oMathParaPr>
                      <m:jc m:val="centerGroup"/>
                    </m:oMathParaPr>
                    <m:oMath xmlns:m="http://schemas.openxmlformats.org/officeDocument/2006/math">
                      <m:r>
                        <a:rPr lang="en-US" sz="2600" b="0" i="1" smtClean="0">
                          <a:latin typeface="Cambria Math"/>
                        </a:rPr>
                        <m:t>𝑥</m:t>
                      </m:r>
                      <m:r>
                        <a:rPr lang="en-US" sz="2600" b="0" i="1" smtClean="0">
                          <a:latin typeface="Cambria Math"/>
                        </a:rPr>
                        <m:t>=20</m:t>
                      </m:r>
                    </m:oMath>
                  </m:oMathPara>
                </a14:m>
                <a:endParaRPr lang="en-US" sz="2600" dirty="0" smtClean="0"/>
              </a:p>
              <a:p>
                <a:pPr marL="114300" indent="0">
                  <a:buNone/>
                </a:pPr>
                <a:r>
                  <a:rPr lang="en-US" dirty="0" smtClean="0"/>
                  <a:t>	</a:t>
                </a:r>
                <a:endParaRPr lang="en-US" dirty="0"/>
              </a:p>
              <a:p>
                <a:pPr marL="0" indent="0">
                  <a:buNone/>
                </a:pP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838200"/>
                <a:ext cx="8343900" cy="5943600"/>
              </a:xfrm>
              <a:blipFill rotWithShape="1">
                <a:blip r:embed="rId2"/>
                <a:stretch>
                  <a:fillRect t="-1026"/>
                </a:stretch>
              </a:blipFill>
            </p:spPr>
            <p:txBody>
              <a:bodyPr/>
              <a:lstStyle/>
              <a:p>
                <a:r>
                  <a:rPr lang="en-US">
                    <a:noFill/>
                  </a:rPr>
                  <a:t> </a:t>
                </a:r>
              </a:p>
            </p:txBody>
          </p:sp>
        </mc:Fallback>
      </mc:AlternateContent>
      <p:sp>
        <p:nvSpPr>
          <p:cNvPr id="29" name="Title 1"/>
          <p:cNvSpPr>
            <a:spLocks noGrp="1"/>
          </p:cNvSpPr>
          <p:nvPr>
            <p:ph type="title"/>
          </p:nvPr>
        </p:nvSpPr>
        <p:spPr>
          <a:xfrm>
            <a:off x="152400" y="152400"/>
            <a:ext cx="8153400" cy="762000"/>
          </a:xfrm>
        </p:spPr>
        <p:txBody>
          <a:bodyPr/>
          <a:lstStyle/>
          <a:p>
            <a:r>
              <a:rPr lang="en-US" sz="2800" dirty="0" smtClean="0"/>
              <a:t>Solving for missing sides and angles in similar polygons.</a:t>
            </a: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209800"/>
            <a:ext cx="1892252" cy="1797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36285"/>
            <a:ext cx="2698697"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49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80">
                                          <p:stCondLst>
                                            <p:cond delay="0"/>
                                          </p:stCondLst>
                                        </p:cTn>
                                        <p:tgtEl>
                                          <p:spTgt spid="3">
                                            <p:txEl>
                                              <p:pRg st="4" end="4"/>
                                            </p:txEl>
                                          </p:spTgt>
                                        </p:tgtEl>
                                      </p:cBhvr>
                                    </p:animEffect>
                                    <p:anim calcmode="lin" valueType="num">
                                      <p:cBhvr>
                                        <p:cTn id="2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4" end="4"/>
                                            </p:txEl>
                                          </p:spTgt>
                                        </p:tgtEl>
                                      </p:cBhvr>
                                      <p:to x="100000" y="60000"/>
                                    </p:animScale>
                                    <p:animScale>
                                      <p:cBhvr>
                                        <p:cTn id="33" dur="166" decel="50000">
                                          <p:stCondLst>
                                            <p:cond delay="676"/>
                                          </p:stCondLst>
                                        </p:cTn>
                                        <p:tgtEl>
                                          <p:spTgt spid="3">
                                            <p:txEl>
                                              <p:pRg st="4" end="4"/>
                                            </p:txEl>
                                          </p:spTgt>
                                        </p:tgtEl>
                                      </p:cBhvr>
                                      <p:to x="100000" y="100000"/>
                                    </p:animScale>
                                    <p:animScale>
                                      <p:cBhvr>
                                        <p:cTn id="34" dur="26">
                                          <p:stCondLst>
                                            <p:cond delay="1312"/>
                                          </p:stCondLst>
                                        </p:cTn>
                                        <p:tgtEl>
                                          <p:spTgt spid="3">
                                            <p:txEl>
                                              <p:pRg st="4" end="4"/>
                                            </p:txEl>
                                          </p:spTgt>
                                        </p:tgtEl>
                                      </p:cBhvr>
                                      <p:to x="100000" y="80000"/>
                                    </p:animScale>
                                    <p:animScale>
                                      <p:cBhvr>
                                        <p:cTn id="35" dur="166" decel="50000">
                                          <p:stCondLst>
                                            <p:cond delay="1338"/>
                                          </p:stCondLst>
                                        </p:cTn>
                                        <p:tgtEl>
                                          <p:spTgt spid="3">
                                            <p:txEl>
                                              <p:pRg st="4" end="4"/>
                                            </p:txEl>
                                          </p:spTgt>
                                        </p:tgtEl>
                                      </p:cBhvr>
                                      <p:to x="100000" y="100000"/>
                                    </p:animScale>
                                    <p:animScale>
                                      <p:cBhvr>
                                        <p:cTn id="36" dur="26">
                                          <p:stCondLst>
                                            <p:cond delay="1642"/>
                                          </p:stCondLst>
                                        </p:cTn>
                                        <p:tgtEl>
                                          <p:spTgt spid="3">
                                            <p:txEl>
                                              <p:pRg st="4" end="4"/>
                                            </p:txEl>
                                          </p:spTgt>
                                        </p:tgtEl>
                                      </p:cBhvr>
                                      <p:to x="100000" y="90000"/>
                                    </p:animScale>
                                    <p:animScale>
                                      <p:cBhvr>
                                        <p:cTn id="37" dur="166" decel="50000">
                                          <p:stCondLst>
                                            <p:cond delay="1668"/>
                                          </p:stCondLst>
                                        </p:cTn>
                                        <p:tgtEl>
                                          <p:spTgt spid="3">
                                            <p:txEl>
                                              <p:pRg st="4" end="4"/>
                                            </p:txEl>
                                          </p:spTgt>
                                        </p:tgtEl>
                                      </p:cBhvr>
                                      <p:to x="100000" y="100000"/>
                                    </p:animScale>
                                    <p:animScale>
                                      <p:cBhvr>
                                        <p:cTn id="38" dur="26">
                                          <p:stCondLst>
                                            <p:cond delay="1808"/>
                                          </p:stCondLst>
                                        </p:cTn>
                                        <p:tgtEl>
                                          <p:spTgt spid="3">
                                            <p:txEl>
                                              <p:pRg st="4" end="4"/>
                                            </p:txEl>
                                          </p:spTgt>
                                        </p:tgtEl>
                                      </p:cBhvr>
                                      <p:to x="100000" y="95000"/>
                                    </p:animScale>
                                    <p:animScale>
                                      <p:cBhvr>
                                        <p:cTn id="39" dur="166" decel="50000">
                                          <p:stCondLst>
                                            <p:cond delay="1834"/>
                                          </p:stCondLst>
                                        </p:cTn>
                                        <p:tgtEl>
                                          <p:spTgt spid="3">
                                            <p:txEl>
                                              <p:pRg st="4" end="4"/>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wipe(down)">
                                      <p:cBhvr>
                                        <p:cTn id="65" dur="580">
                                          <p:stCondLst>
                                            <p:cond delay="0"/>
                                          </p:stCondLst>
                                        </p:cTn>
                                        <p:tgtEl>
                                          <p:spTgt spid="3">
                                            <p:txEl>
                                              <p:pRg st="10" end="10"/>
                                            </p:txEl>
                                          </p:spTgt>
                                        </p:tgtEl>
                                      </p:cBhvr>
                                    </p:animEffect>
                                    <p:anim calcmode="lin" valueType="num">
                                      <p:cBhvr>
                                        <p:cTn id="66"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10" end="10"/>
                                            </p:txEl>
                                          </p:spTgt>
                                        </p:tgtEl>
                                      </p:cBhvr>
                                      <p:to x="100000" y="60000"/>
                                    </p:animScale>
                                    <p:animScale>
                                      <p:cBhvr>
                                        <p:cTn id="72" dur="166" decel="50000">
                                          <p:stCondLst>
                                            <p:cond delay="676"/>
                                          </p:stCondLst>
                                        </p:cTn>
                                        <p:tgtEl>
                                          <p:spTgt spid="3">
                                            <p:txEl>
                                              <p:pRg st="10" end="10"/>
                                            </p:txEl>
                                          </p:spTgt>
                                        </p:tgtEl>
                                      </p:cBhvr>
                                      <p:to x="100000" y="100000"/>
                                    </p:animScale>
                                    <p:animScale>
                                      <p:cBhvr>
                                        <p:cTn id="73" dur="26">
                                          <p:stCondLst>
                                            <p:cond delay="1312"/>
                                          </p:stCondLst>
                                        </p:cTn>
                                        <p:tgtEl>
                                          <p:spTgt spid="3">
                                            <p:txEl>
                                              <p:pRg st="10" end="10"/>
                                            </p:txEl>
                                          </p:spTgt>
                                        </p:tgtEl>
                                      </p:cBhvr>
                                      <p:to x="100000" y="80000"/>
                                    </p:animScale>
                                    <p:animScale>
                                      <p:cBhvr>
                                        <p:cTn id="74" dur="166" decel="50000">
                                          <p:stCondLst>
                                            <p:cond delay="1338"/>
                                          </p:stCondLst>
                                        </p:cTn>
                                        <p:tgtEl>
                                          <p:spTgt spid="3">
                                            <p:txEl>
                                              <p:pRg st="10" end="10"/>
                                            </p:txEl>
                                          </p:spTgt>
                                        </p:tgtEl>
                                      </p:cBhvr>
                                      <p:to x="100000" y="100000"/>
                                    </p:animScale>
                                    <p:animScale>
                                      <p:cBhvr>
                                        <p:cTn id="75" dur="26">
                                          <p:stCondLst>
                                            <p:cond delay="1642"/>
                                          </p:stCondLst>
                                        </p:cTn>
                                        <p:tgtEl>
                                          <p:spTgt spid="3">
                                            <p:txEl>
                                              <p:pRg st="10" end="10"/>
                                            </p:txEl>
                                          </p:spTgt>
                                        </p:tgtEl>
                                      </p:cBhvr>
                                      <p:to x="100000" y="90000"/>
                                    </p:animScale>
                                    <p:animScale>
                                      <p:cBhvr>
                                        <p:cTn id="76" dur="166" decel="50000">
                                          <p:stCondLst>
                                            <p:cond delay="1668"/>
                                          </p:stCondLst>
                                        </p:cTn>
                                        <p:tgtEl>
                                          <p:spTgt spid="3">
                                            <p:txEl>
                                              <p:pRg st="10" end="10"/>
                                            </p:txEl>
                                          </p:spTgt>
                                        </p:tgtEl>
                                      </p:cBhvr>
                                      <p:to x="100000" y="100000"/>
                                    </p:animScale>
                                    <p:animScale>
                                      <p:cBhvr>
                                        <p:cTn id="77" dur="26">
                                          <p:stCondLst>
                                            <p:cond delay="1808"/>
                                          </p:stCondLst>
                                        </p:cTn>
                                        <p:tgtEl>
                                          <p:spTgt spid="3">
                                            <p:txEl>
                                              <p:pRg st="10" end="10"/>
                                            </p:txEl>
                                          </p:spTgt>
                                        </p:tgtEl>
                                      </p:cBhvr>
                                      <p:to x="100000" y="95000"/>
                                    </p:animScale>
                                    <p:animScale>
                                      <p:cBhvr>
                                        <p:cTn id="78"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153400" cy="457200"/>
          </a:xfrm>
        </p:spPr>
        <p:txBody>
          <a:bodyPr/>
          <a:lstStyle/>
          <a:p>
            <a:r>
              <a:rPr lang="en-US" sz="2800" dirty="0" smtClean="0"/>
              <a:t>Solving for missing sides and angles in similar polygons</a:t>
            </a:r>
            <a:endParaRPr lang="en-US" sz="2800" dirty="0"/>
          </a:p>
        </p:txBody>
      </p:sp>
      <p:sp>
        <p:nvSpPr>
          <p:cNvPr id="3" name="Content Placeholder 2"/>
          <p:cNvSpPr>
            <a:spLocks noGrp="1"/>
          </p:cNvSpPr>
          <p:nvPr>
            <p:ph idx="1"/>
          </p:nvPr>
        </p:nvSpPr>
        <p:spPr>
          <a:xfrm>
            <a:off x="304800" y="762000"/>
            <a:ext cx="7848600" cy="6019800"/>
          </a:xfrm>
        </p:spPr>
        <p:txBody>
          <a:bodyPr/>
          <a:lstStyle/>
          <a:p>
            <a:r>
              <a:rPr lang="en-US" dirty="0" smtClean="0"/>
              <a:t>Given similar polygons, find the values of x, y and z.</a:t>
            </a:r>
          </a:p>
          <a:p>
            <a:endParaRPr lang="en-US" dirty="0"/>
          </a:p>
          <a:p>
            <a:endParaRPr lang="en-US" dirty="0" smtClean="0"/>
          </a:p>
          <a:p>
            <a:endParaRPr lang="en-US" dirty="0"/>
          </a:p>
          <a:p>
            <a:endParaRPr lang="en-US" dirty="0" smtClean="0"/>
          </a:p>
          <a:p>
            <a:endParaRPr lang="en-US" dirty="0"/>
          </a:p>
          <a:p>
            <a:endParaRPr lang="en-US"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22129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143000"/>
            <a:ext cx="3687763"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76201" y="3200400"/>
            <a:ext cx="8229600" cy="1200329"/>
          </a:xfrm>
          <a:prstGeom prst="rect">
            <a:avLst/>
          </a:prstGeom>
          <a:noFill/>
        </p:spPr>
        <p:txBody>
          <a:bodyPr wrap="square" rtlCol="0">
            <a:spAutoFit/>
          </a:bodyPr>
          <a:lstStyle/>
          <a:p>
            <a:r>
              <a:rPr lang="en-US" dirty="0">
                <a:solidFill>
                  <a:prstClr val="black"/>
                </a:solidFill>
                <a:latin typeface="Century Gothic"/>
              </a:rPr>
              <a:t>To Find x and y, we first need the scale factor between the two triangles. </a:t>
            </a:r>
          </a:p>
          <a:p>
            <a:r>
              <a:rPr lang="en-US" dirty="0">
                <a:solidFill>
                  <a:prstClr val="black"/>
                </a:solidFill>
                <a:latin typeface="Century Gothic"/>
              </a:rPr>
              <a:t>Using the pair of known corresponding sides, we get </a:t>
            </a:r>
          </a:p>
          <a:p>
            <a:endParaRPr lang="en-US" dirty="0">
              <a:solidFill>
                <a:prstClr val="black"/>
              </a:solidFill>
              <a:latin typeface="Century Gothic"/>
            </a:endParaRPr>
          </a:p>
          <a:p>
            <a:r>
              <a:rPr lang="en-US" dirty="0">
                <a:solidFill>
                  <a:prstClr val="black"/>
                </a:solidFill>
                <a:latin typeface="Century Gothic"/>
              </a:rPr>
              <a:t>Scale Factor:</a:t>
            </a:r>
            <a:endParaRPr lang="en-US" sz="2800" dirty="0">
              <a:solidFill>
                <a:prstClr val="black"/>
              </a:solidFill>
              <a:latin typeface="Century Gothic"/>
            </a:endParaRPr>
          </a:p>
        </p:txBody>
      </p:sp>
      <mc:AlternateContent xmlns:mc="http://schemas.openxmlformats.org/markup-compatibility/2006" xmlns:a14="http://schemas.microsoft.com/office/drawing/2010/main">
        <mc:Choice Requires="a14">
          <p:sp>
            <p:nvSpPr>
              <p:cNvPr id="26" name="Rectangle 25"/>
              <p:cNvSpPr/>
              <p:nvPr/>
            </p:nvSpPr>
            <p:spPr>
              <a:xfrm>
                <a:off x="1731755" y="3886200"/>
                <a:ext cx="1105693" cy="7861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400" i="1">
                              <a:solidFill>
                                <a:prstClr val="black"/>
                              </a:solidFill>
                              <a:latin typeface="Cambria Math"/>
                            </a:rPr>
                          </m:ctrlPr>
                        </m:fPr>
                        <m:num>
                          <m:r>
                            <a:rPr lang="en-US" sz="2400" i="1">
                              <a:solidFill>
                                <a:prstClr val="black"/>
                              </a:solidFill>
                              <a:latin typeface="Cambria Math"/>
                            </a:rPr>
                            <m:t>12</m:t>
                          </m:r>
                        </m:num>
                        <m:den>
                          <m:r>
                            <a:rPr lang="en-US" sz="2400" i="1">
                              <a:solidFill>
                                <a:prstClr val="black"/>
                              </a:solidFill>
                              <a:latin typeface="Cambria Math"/>
                            </a:rPr>
                            <m:t>36</m:t>
                          </m:r>
                        </m:den>
                      </m:f>
                      <m:r>
                        <a:rPr lang="en-US" sz="2400" i="1">
                          <a:solidFill>
                            <a:prstClr val="black"/>
                          </a:solidFill>
                          <a:latin typeface="Cambria Math"/>
                        </a:rPr>
                        <m:t>=</m:t>
                      </m:r>
                      <m:f>
                        <m:fPr>
                          <m:ctrlPr>
                            <a:rPr lang="en-US" sz="2400" i="1">
                              <a:solidFill>
                                <a:prstClr val="black"/>
                              </a:solidFill>
                              <a:latin typeface="Cambria Math"/>
                            </a:rPr>
                          </m:ctrlPr>
                        </m:fPr>
                        <m:num>
                          <m:r>
                            <a:rPr lang="en-US" sz="2400" i="1">
                              <a:solidFill>
                                <a:prstClr val="black"/>
                              </a:solidFill>
                              <a:latin typeface="Cambria Math"/>
                            </a:rPr>
                            <m:t>1</m:t>
                          </m:r>
                        </m:num>
                        <m:den>
                          <m:r>
                            <a:rPr lang="en-US" sz="2400" i="1">
                              <a:solidFill>
                                <a:prstClr val="black"/>
                              </a:solidFill>
                              <a:latin typeface="Cambria Math"/>
                            </a:rPr>
                            <m:t>3</m:t>
                          </m:r>
                        </m:den>
                      </m:f>
                    </m:oMath>
                  </m:oMathPara>
                </a14:m>
                <a:endParaRPr lang="en-US" sz="2400" dirty="0">
                  <a:solidFill>
                    <a:prstClr val="black"/>
                  </a:solidFill>
                  <a:latin typeface="Century Gothic"/>
                </a:endParaRPr>
              </a:p>
            </p:txBody>
          </p:sp>
        </mc:Choice>
        <mc:Fallback xmlns="">
          <p:sp>
            <p:nvSpPr>
              <p:cNvPr id="26" name="Rectangle 25"/>
              <p:cNvSpPr>
                <a:spLocks noRot="1" noChangeAspect="1" noMove="1" noResize="1" noEditPoints="1" noAdjustHandles="1" noChangeArrowheads="1" noChangeShapeType="1" noTextEdit="1"/>
              </p:cNvSpPr>
              <p:nvPr/>
            </p:nvSpPr>
            <p:spPr>
              <a:xfrm>
                <a:off x="1731755" y="3886200"/>
                <a:ext cx="1105693" cy="786177"/>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922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fade">
                                      <p:cBhvr>
                                        <p:cTn id="12" dur="1000"/>
                                        <p:tgtEl>
                                          <p:spTgt spid="25">
                                            <p:txEl>
                                              <p:pRg st="1" end="1"/>
                                            </p:txEl>
                                          </p:spTgt>
                                        </p:tgtEl>
                                      </p:cBhvr>
                                    </p:animEffect>
                                    <p:anim calcmode="lin" valueType="num">
                                      <p:cBhvr>
                                        <p:cTn id="1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animEffect transition="in" filter="fade">
                                      <p:cBhvr>
                                        <p:cTn id="19" dur="1000"/>
                                        <p:tgtEl>
                                          <p:spTgt spid="25">
                                            <p:txEl>
                                              <p:pRg st="3" end="3"/>
                                            </p:txEl>
                                          </p:spTgt>
                                        </p:tgtEl>
                                      </p:cBhvr>
                                    </p:animEffect>
                                    <p:anim calcmode="lin" valueType="num">
                                      <p:cBhvr>
                                        <p:cTn id="20"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000"/>
                                        <p:tgtEl>
                                          <p:spTgt spid="26"/>
                                        </p:tgtEl>
                                      </p:cBhvr>
                                    </p:animEffect>
                                    <p:anim calcmode="lin" valueType="num">
                                      <p:cBhvr>
                                        <p:cTn id="27" dur="1000" fill="hold"/>
                                        <p:tgtEl>
                                          <p:spTgt spid="26"/>
                                        </p:tgtEl>
                                        <p:attrNameLst>
                                          <p:attrName>ppt_x</p:attrName>
                                        </p:attrNameLst>
                                      </p:cBhvr>
                                      <p:tavLst>
                                        <p:tav tm="0">
                                          <p:val>
                                            <p:strVal val="#ppt_x"/>
                                          </p:val>
                                        </p:tav>
                                        <p:tav tm="100000">
                                          <p:val>
                                            <p:strVal val="#ppt_x"/>
                                          </p:val>
                                        </p:tav>
                                      </p:tavLst>
                                    </p:anim>
                                    <p:anim calcmode="lin" valueType="num">
                                      <p:cBhvr>
                                        <p:cTn id="2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57" y="304800"/>
            <a:ext cx="4976194" cy="533400"/>
          </a:xfrm>
        </p:spPr>
        <p:txBody>
          <a:bodyPr/>
          <a:lstStyle/>
          <a:p>
            <a:r>
              <a:rPr lang="en-US" sz="3200" dirty="0" smtClean="0"/>
              <a:t>Similar Polygon examples</a:t>
            </a:r>
            <a:endParaRPr lang="en-US" sz="3200" dirty="0"/>
          </a:p>
        </p:txBody>
      </p:sp>
      <p:sp>
        <p:nvSpPr>
          <p:cNvPr id="3" name="Content Placeholder 2"/>
          <p:cNvSpPr>
            <a:spLocks noGrp="1"/>
          </p:cNvSpPr>
          <p:nvPr>
            <p:ph idx="1"/>
          </p:nvPr>
        </p:nvSpPr>
        <p:spPr>
          <a:xfrm>
            <a:off x="149669" y="1143000"/>
            <a:ext cx="8839200" cy="4952999"/>
          </a:xfrm>
        </p:spPr>
        <p:txBody>
          <a:bodyPr/>
          <a:lstStyle/>
          <a:p>
            <a:pPr marL="114300" indent="0">
              <a:buNone/>
            </a:pPr>
            <a:r>
              <a:rPr lang="en-US" dirty="0" smtClean="0"/>
              <a:t>Two similar polygons are shown. Find the values of x, y, and z. </a:t>
            </a:r>
            <a:endParaRPr lang="en-US" dirty="0"/>
          </a:p>
        </p:txBody>
      </p:sp>
      <p:grpSp>
        <p:nvGrpSpPr>
          <p:cNvPr id="27" name="Group 26"/>
          <p:cNvGrpSpPr/>
          <p:nvPr/>
        </p:nvGrpSpPr>
        <p:grpSpPr>
          <a:xfrm>
            <a:off x="1066800" y="1981200"/>
            <a:ext cx="152400" cy="152400"/>
            <a:chOff x="1066800" y="2590800"/>
            <a:chExt cx="152400" cy="152400"/>
          </a:xfrm>
        </p:grpSpPr>
        <p:cxnSp>
          <p:nvCxnSpPr>
            <p:cNvPr id="23" name="Straight Connector 22"/>
            <p:cNvCxnSpPr/>
            <p:nvPr/>
          </p:nvCxnSpPr>
          <p:spPr>
            <a:xfrm>
              <a:off x="1066800" y="2743200"/>
              <a:ext cx="152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flipV="1">
              <a:off x="1219200" y="2590800"/>
              <a:ext cx="0" cy="152400"/>
            </a:xfrm>
            <a:prstGeom prst="line">
              <a:avLst/>
            </a:prstGeom>
          </p:spPr>
          <p:style>
            <a:lnRef idx="1">
              <a:schemeClr val="accent2"/>
            </a:lnRef>
            <a:fillRef idx="0">
              <a:schemeClr val="accent2"/>
            </a:fillRef>
            <a:effectRef idx="0">
              <a:schemeClr val="accent2"/>
            </a:effectRef>
            <a:fontRef idx="minor">
              <a:schemeClr val="tx1"/>
            </a:fontRef>
          </p:style>
        </p:cxnSp>
      </p:grpSp>
      <p:grpSp>
        <p:nvGrpSpPr>
          <p:cNvPr id="6" name="Group 5"/>
          <p:cNvGrpSpPr/>
          <p:nvPr/>
        </p:nvGrpSpPr>
        <p:grpSpPr>
          <a:xfrm>
            <a:off x="762000" y="1718846"/>
            <a:ext cx="2209800" cy="1064215"/>
            <a:chOff x="762000" y="2328446"/>
            <a:chExt cx="2209800" cy="106421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90800"/>
              <a:ext cx="1905000" cy="801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2" name="TextBox 11"/>
                <p:cNvSpPr txBox="1"/>
                <p:nvPr/>
              </p:nvSpPr>
              <p:spPr>
                <a:xfrm>
                  <a:off x="1612767" y="2328446"/>
                  <a:ext cx="46839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12</m:t>
                        </m:r>
                      </m:oMath>
                    </m:oMathPara>
                  </a14:m>
                  <a:endParaRPr lang="en-US" sz="1600" dirty="0">
                    <a:solidFill>
                      <a:srgbClr val="FF0000"/>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612767" y="2328446"/>
                  <a:ext cx="468398" cy="33855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762000" y="2743200"/>
                  <a:ext cx="35458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5</m:t>
                        </m:r>
                      </m:oMath>
                    </m:oMathPara>
                  </a14:m>
                  <a:endParaRPr lang="en-US" sz="1600" dirty="0">
                    <a:solidFill>
                      <a:srgbClr val="FF00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762000" y="2743200"/>
                  <a:ext cx="354584" cy="33855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752600" y="2971800"/>
                  <a:ext cx="35971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𝑦</m:t>
                        </m:r>
                      </m:oMath>
                    </m:oMathPara>
                  </a14:m>
                  <a:endParaRPr lang="en-US" sz="1600" dirty="0">
                    <a:solidFill>
                      <a:srgbClr val="FF000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1752600" y="2971800"/>
                  <a:ext cx="359714" cy="338554"/>
                </a:xfrm>
                <a:prstGeom prst="rect">
                  <a:avLst/>
                </a:prstGeom>
                <a:blipFill rotWithShape="1">
                  <a:blip r:embed="rId5"/>
                  <a:stretch>
                    <a:fillRect b="-54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990600" y="3014246"/>
                  <a:ext cx="54534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60</m:t>
                        </m:r>
                        <m:r>
                          <a:rPr lang="en-US" sz="1600" b="0" i="1" smtClean="0">
                            <a:solidFill>
                              <a:srgbClr val="FF0000"/>
                            </a:solidFill>
                            <a:latin typeface="Cambria Math"/>
                            <a:ea typeface="Cambria Math"/>
                          </a:rPr>
                          <m:t>°</m:t>
                        </m:r>
                      </m:oMath>
                    </m:oMathPara>
                  </a14:m>
                  <a:endParaRPr lang="en-US" sz="1600" dirty="0">
                    <a:solidFill>
                      <a:srgbClr val="FF0000"/>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990600" y="3014246"/>
                  <a:ext cx="545342" cy="338554"/>
                </a:xfrm>
                <a:prstGeom prst="rect">
                  <a:avLst/>
                </a:prstGeom>
                <a:blipFill rotWithShape="1">
                  <a:blip r:embed="rId6"/>
                  <a:stretch>
                    <a:fillRect/>
                  </a:stretch>
                </a:blipFill>
              </p:spPr>
              <p:txBody>
                <a:bodyPr/>
                <a:lstStyle/>
                <a:p>
                  <a:r>
                    <a:rPr lang="en-US">
                      <a:noFill/>
                    </a:rPr>
                    <a:t> </a:t>
                  </a:r>
                </a:p>
              </p:txBody>
            </p:sp>
          </mc:Fallback>
        </mc:AlternateContent>
      </p:grpSp>
      <p:sp>
        <p:nvSpPr>
          <p:cNvPr id="30" name="TextBox 29"/>
          <p:cNvSpPr txBox="1"/>
          <p:nvPr/>
        </p:nvSpPr>
        <p:spPr>
          <a:xfrm>
            <a:off x="152400" y="3276600"/>
            <a:ext cx="4512140" cy="646331"/>
          </a:xfrm>
          <a:prstGeom prst="rect">
            <a:avLst/>
          </a:prstGeom>
          <a:noFill/>
        </p:spPr>
        <p:txBody>
          <a:bodyPr wrap="square" rtlCol="0">
            <a:spAutoFit/>
          </a:bodyPr>
          <a:lstStyle/>
          <a:p>
            <a:r>
              <a:rPr lang="en-US" dirty="0" smtClean="0"/>
              <a:t>Using this scale factor, we can make proportions to solve for x and y.</a:t>
            </a:r>
          </a:p>
        </p:txBody>
      </p:sp>
      <p:grpSp>
        <p:nvGrpSpPr>
          <p:cNvPr id="5" name="Group 4"/>
          <p:cNvGrpSpPr/>
          <p:nvPr/>
        </p:nvGrpSpPr>
        <p:grpSpPr>
          <a:xfrm>
            <a:off x="3223594" y="1600200"/>
            <a:ext cx="3690277" cy="1735798"/>
            <a:chOff x="2971800" y="2209800"/>
            <a:chExt cx="3690277" cy="1735798"/>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971800" y="2209800"/>
              <a:ext cx="3319462" cy="1397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7" name="TextBox 16"/>
                <p:cNvSpPr txBox="1"/>
                <p:nvPr/>
              </p:nvSpPr>
              <p:spPr>
                <a:xfrm>
                  <a:off x="5012531" y="3607044"/>
                  <a:ext cx="46839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36</m:t>
                        </m:r>
                      </m:oMath>
                    </m:oMathPara>
                  </a14:m>
                  <a:endParaRPr lang="en-US" sz="1600"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5012531" y="3607044"/>
                  <a:ext cx="468398" cy="338554"/>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306082" y="2802523"/>
                  <a:ext cx="35599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𝑥</m:t>
                        </m:r>
                      </m:oMath>
                    </m:oMathPara>
                  </a14:m>
                  <a:endParaRPr lang="en-US" sz="1600"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6306082" y="2802523"/>
                  <a:ext cx="355995" cy="33855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291158" y="3259814"/>
                  <a:ext cx="41710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𝑧</m:t>
                        </m:r>
                        <m:r>
                          <a:rPr lang="en-US" sz="1600" b="0" i="1" smtClean="0">
                            <a:solidFill>
                              <a:srgbClr val="FF0000"/>
                            </a:solidFill>
                            <a:latin typeface="Cambria Math"/>
                            <a:ea typeface="Cambria Math"/>
                          </a:rPr>
                          <m:t>°</m:t>
                        </m:r>
                      </m:oMath>
                    </m:oMathPara>
                  </a14:m>
                  <a:endParaRPr lang="en-US" sz="1600"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291158" y="3259814"/>
                  <a:ext cx="417102" cy="338554"/>
                </a:xfrm>
                <a:prstGeom prst="rect">
                  <a:avLst/>
                </a:prstGeom>
                <a:blipFill rotWithShape="1">
                  <a:blip r:embed="rId9"/>
                  <a:stretch>
                    <a:fillRect/>
                  </a:stretch>
                </a:blipFill>
              </p:spPr>
              <p:txBody>
                <a:bodyPr/>
                <a:lstStyle/>
                <a:p>
                  <a:r>
                    <a:rPr lang="en-US">
                      <a:noFill/>
                    </a:rPr>
                    <a:t> </a:t>
                  </a:r>
                </a:p>
              </p:txBody>
            </p:sp>
          </mc:Fallback>
        </mc:AlternateContent>
        <p:grpSp>
          <p:nvGrpSpPr>
            <p:cNvPr id="29" name="Group 28"/>
            <p:cNvGrpSpPr/>
            <p:nvPr/>
          </p:nvGrpSpPr>
          <p:grpSpPr>
            <a:xfrm>
              <a:off x="5953785" y="3274329"/>
              <a:ext cx="337477" cy="296690"/>
              <a:chOff x="5953785" y="3274329"/>
              <a:chExt cx="337477" cy="296690"/>
            </a:xfrm>
          </p:grpSpPr>
          <p:cxnSp>
            <p:nvCxnSpPr>
              <p:cNvPr id="14" name="Straight Connector 13"/>
              <p:cNvCxnSpPr/>
              <p:nvPr/>
            </p:nvCxnSpPr>
            <p:spPr>
              <a:xfrm flipV="1">
                <a:off x="5957363" y="3274329"/>
                <a:ext cx="0" cy="296690"/>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5953785" y="3274329"/>
                <a:ext cx="337477" cy="0"/>
              </a:xfrm>
              <a:prstGeom prst="line">
                <a:avLst/>
              </a:prstGeom>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36" name="TextBox 35"/>
                <p:cNvSpPr txBox="1"/>
                <p:nvPr/>
              </p:nvSpPr>
              <p:spPr>
                <a:xfrm>
                  <a:off x="4642601" y="2505975"/>
                  <a:ext cx="46839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39</m:t>
                        </m:r>
                      </m:oMath>
                    </m:oMathPara>
                  </a14:m>
                  <a:endParaRPr lang="en-US" sz="1600"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4642601" y="2505975"/>
                  <a:ext cx="468398" cy="338554"/>
                </a:xfrm>
                <a:prstGeom prst="rect">
                  <a:avLst/>
                </a:prstGeom>
                <a:blipFill rotWithShape="1">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 name="Rectangle 3"/>
              <p:cNvSpPr/>
              <p:nvPr/>
            </p:nvSpPr>
            <p:spPr>
              <a:xfrm>
                <a:off x="217728" y="3962400"/>
                <a:ext cx="1395039" cy="1726306"/>
              </a:xfrm>
              <a:prstGeom prst="rect">
                <a:avLst/>
              </a:prstGeom>
            </p:spPr>
            <p:txBody>
              <a:bodyPr wrap="square">
                <a:spAutoFit/>
              </a:bodyPr>
              <a:lstStyle/>
              <a:p>
                <a:r>
                  <a:rPr lang="en-US" dirty="0" smtClean="0"/>
                  <a:t>For x:</a:t>
                </a:r>
              </a:p>
              <a:p>
                <a:endParaRPr lang="en-US" dirty="0" smtClean="0"/>
              </a:p>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1</m:t>
                          </m:r>
                        </m:num>
                        <m:den>
                          <m:r>
                            <a:rPr lang="en-US" i="1">
                              <a:latin typeface="Cambria Math"/>
                            </a:rPr>
                            <m:t>3</m:t>
                          </m:r>
                        </m:den>
                      </m:f>
                      <m:r>
                        <a:rPr lang="en-US" b="0" i="1" smtClean="0">
                          <a:latin typeface="Cambria Math"/>
                        </a:rPr>
                        <m:t>=</m:t>
                      </m:r>
                      <m:f>
                        <m:fPr>
                          <m:ctrlPr>
                            <a:rPr lang="en-US" i="1">
                              <a:latin typeface="Cambria Math"/>
                            </a:rPr>
                          </m:ctrlPr>
                        </m:fPr>
                        <m:num>
                          <m:r>
                            <a:rPr lang="en-US" b="0" i="1" smtClean="0">
                              <a:latin typeface="Cambria Math"/>
                            </a:rPr>
                            <m:t>5</m:t>
                          </m:r>
                        </m:num>
                        <m:den>
                          <m:r>
                            <a:rPr lang="en-US" b="0" i="1" smtClean="0">
                              <a:latin typeface="Cambria Math"/>
                            </a:rPr>
                            <m:t>𝑥</m:t>
                          </m:r>
                        </m:den>
                      </m:f>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=15</m:t>
                      </m:r>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217728" y="3962400"/>
                <a:ext cx="1395039" cy="1726306"/>
              </a:xfrm>
              <a:prstGeom prst="rect">
                <a:avLst/>
              </a:prstGeom>
              <a:blipFill rotWithShape="1">
                <a:blip r:embed="rId11"/>
                <a:stretch>
                  <a:fillRect l="-3930" t="-17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2301568" y="3962400"/>
                <a:ext cx="1395039" cy="1997726"/>
              </a:xfrm>
              <a:prstGeom prst="rect">
                <a:avLst/>
              </a:prstGeom>
            </p:spPr>
            <p:txBody>
              <a:bodyPr wrap="square">
                <a:spAutoFit/>
              </a:bodyPr>
              <a:lstStyle/>
              <a:p>
                <a:r>
                  <a:rPr lang="en-US" dirty="0" smtClean="0"/>
                  <a:t>For y:</a:t>
                </a:r>
              </a:p>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1</m:t>
                          </m:r>
                        </m:num>
                        <m:den>
                          <m:r>
                            <a:rPr lang="en-US" i="1">
                              <a:latin typeface="Cambria Math"/>
                            </a:rPr>
                            <m:t>3</m:t>
                          </m:r>
                        </m:den>
                      </m:f>
                      <m:r>
                        <a:rPr lang="en-US" b="0" i="1" smtClean="0">
                          <a:latin typeface="Cambria Math"/>
                        </a:rPr>
                        <m:t>=</m:t>
                      </m:r>
                      <m:f>
                        <m:fPr>
                          <m:ctrlPr>
                            <a:rPr lang="en-US" i="1">
                              <a:latin typeface="Cambria Math"/>
                            </a:rPr>
                          </m:ctrlPr>
                        </m:fPr>
                        <m:num>
                          <m:r>
                            <a:rPr lang="en-US" b="0" i="1" smtClean="0">
                              <a:latin typeface="Cambria Math"/>
                            </a:rPr>
                            <m:t>𝑦</m:t>
                          </m:r>
                        </m:num>
                        <m:den>
                          <m:r>
                            <a:rPr lang="en-US" b="0" i="1" smtClean="0">
                              <a:latin typeface="Cambria Math"/>
                            </a:rPr>
                            <m:t>39</m:t>
                          </m:r>
                        </m:den>
                      </m:f>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3</m:t>
                      </m:r>
                      <m:r>
                        <a:rPr lang="en-US" b="0" i="1" smtClean="0">
                          <a:latin typeface="Cambria Math"/>
                        </a:rPr>
                        <m:t>𝑦</m:t>
                      </m:r>
                      <m:r>
                        <a:rPr lang="en-US" b="0" i="1" smtClean="0">
                          <a:latin typeface="Cambria Math"/>
                        </a:rPr>
                        <m:t>=39</m:t>
                      </m:r>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=13</m:t>
                      </m:r>
                    </m:oMath>
                  </m:oMathPara>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2301568" y="3962400"/>
                <a:ext cx="1395039" cy="1997726"/>
              </a:xfrm>
              <a:prstGeom prst="rect">
                <a:avLst/>
              </a:prstGeom>
              <a:blipFill rotWithShape="1">
                <a:blip r:embed="rId12"/>
                <a:stretch>
                  <a:fillRect l="-3947" t="-1524" b="-3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4876800" y="3991307"/>
                <a:ext cx="3124200" cy="1754326"/>
              </a:xfrm>
              <a:prstGeom prst="rect">
                <a:avLst/>
              </a:prstGeom>
            </p:spPr>
            <p:txBody>
              <a:bodyPr wrap="square">
                <a:spAutoFit/>
              </a:bodyPr>
              <a:lstStyle/>
              <a:p>
                <a:r>
                  <a:rPr lang="en-US" dirty="0" smtClean="0"/>
                  <a:t>For z:</a:t>
                </a:r>
              </a:p>
              <a:p>
                <a:pPr/>
                <a14:m>
                  <m:oMathPara xmlns:m="http://schemas.openxmlformats.org/officeDocument/2006/math">
                    <m:oMathParaPr>
                      <m:jc m:val="centerGroup"/>
                    </m:oMathParaPr>
                    <m:oMath xmlns:m="http://schemas.openxmlformats.org/officeDocument/2006/math">
                      <m:r>
                        <a:rPr lang="en-US" b="0" i="1" smtClean="0">
                          <a:latin typeface="Cambria Math"/>
                        </a:rPr>
                        <m:t>𝑧</m:t>
                      </m:r>
                      <m:r>
                        <a:rPr lang="en-US" b="0" i="1" smtClean="0">
                          <a:latin typeface="Cambria Math"/>
                        </a:rPr>
                        <m:t>+60+90=180</m:t>
                      </m:r>
                    </m:oMath>
                  </m:oMathPara>
                </a14:m>
                <a:endParaRPr lang="en-US" b="0" dirty="0" smtClean="0"/>
              </a:p>
              <a:p>
                <a:endParaRPr lang="en-US" b="0"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𝑧</m:t>
                      </m:r>
                      <m:r>
                        <a:rPr lang="en-US" b="0" i="1" smtClean="0">
                          <a:latin typeface="Cambria Math"/>
                        </a:rPr>
                        <m:t>+150=180</m:t>
                      </m:r>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𝑧</m:t>
                      </m:r>
                      <m:r>
                        <a:rPr lang="en-US" b="0" i="1" smtClean="0">
                          <a:latin typeface="Cambria Math"/>
                        </a:rPr>
                        <m:t>=30</m:t>
                      </m:r>
                    </m:oMath>
                  </m:oMathPara>
                </a14:m>
                <a:endParaRPr lang="en-US" dirty="0" smtClean="0"/>
              </a:p>
            </p:txBody>
          </p:sp>
        </mc:Choice>
        <mc:Fallback xmlns="">
          <p:sp>
            <p:nvSpPr>
              <p:cNvPr id="26" name="Rectangle 25"/>
              <p:cNvSpPr>
                <a:spLocks noRot="1" noChangeAspect="1" noMove="1" noResize="1" noEditPoints="1" noAdjustHandles="1" noChangeArrowheads="1" noChangeShapeType="1" noTextEdit="1"/>
              </p:cNvSpPr>
              <p:nvPr/>
            </p:nvSpPr>
            <p:spPr>
              <a:xfrm>
                <a:off x="4876800" y="3991307"/>
                <a:ext cx="3124200" cy="1754326"/>
              </a:xfrm>
              <a:prstGeom prst="rect">
                <a:avLst/>
              </a:prstGeom>
              <a:blipFill rotWithShape="1">
                <a:blip r:embed="rId13"/>
                <a:stretch>
                  <a:fillRect l="-1559" t="-1736"/>
                </a:stretch>
              </a:blipFill>
            </p:spPr>
            <p:txBody>
              <a:bodyPr/>
              <a:lstStyle/>
              <a:p>
                <a:r>
                  <a:rPr lang="en-US">
                    <a:noFill/>
                  </a:rPr>
                  <a:t> </a:t>
                </a:r>
              </a:p>
            </p:txBody>
          </p:sp>
        </mc:Fallback>
      </mc:AlternateContent>
      <p:sp>
        <p:nvSpPr>
          <p:cNvPr id="28" name="TextBox 27"/>
          <p:cNvSpPr txBox="1"/>
          <p:nvPr/>
        </p:nvSpPr>
        <p:spPr>
          <a:xfrm>
            <a:off x="4839279" y="3276600"/>
            <a:ext cx="3645596" cy="646331"/>
          </a:xfrm>
          <a:prstGeom prst="rect">
            <a:avLst/>
          </a:prstGeom>
          <a:noFill/>
        </p:spPr>
        <p:txBody>
          <a:bodyPr wrap="square" rtlCol="0">
            <a:spAutoFit/>
          </a:bodyPr>
          <a:lstStyle/>
          <a:p>
            <a:r>
              <a:rPr lang="en-US" dirty="0" smtClean="0"/>
              <a:t>To Find z, first match the corresponding angles.</a:t>
            </a:r>
          </a:p>
        </p:txBody>
      </p:sp>
      <mc:AlternateContent xmlns:mc="http://schemas.openxmlformats.org/markup-compatibility/2006" xmlns:a14="http://schemas.microsoft.com/office/drawing/2010/main">
        <mc:Choice Requires="a14">
          <p:sp>
            <p:nvSpPr>
              <p:cNvPr id="34" name="TextBox 33"/>
              <p:cNvSpPr txBox="1"/>
              <p:nvPr/>
            </p:nvSpPr>
            <p:spPr>
              <a:xfrm>
                <a:off x="6119902" y="1718846"/>
                <a:ext cx="54534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a:rPr>
                        <m:t>60</m:t>
                      </m:r>
                      <m:r>
                        <a:rPr lang="en-US" sz="1600" b="0" i="1" smtClean="0">
                          <a:solidFill>
                            <a:srgbClr val="FF0000"/>
                          </a:solidFill>
                          <a:latin typeface="Cambria Math"/>
                          <a:ea typeface="Cambria Math"/>
                        </a:rPr>
                        <m:t>°</m:t>
                      </m:r>
                    </m:oMath>
                  </m:oMathPara>
                </a14:m>
                <a:endParaRPr lang="en-US" sz="1600" dirty="0">
                  <a:solidFill>
                    <a:srgbClr val="FF0000"/>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6119902" y="1718846"/>
                <a:ext cx="545342" cy="338554"/>
              </a:xfrm>
              <a:prstGeom prst="rect">
                <a:avLst/>
              </a:prstGeom>
              <a:blipFill rotWithShape="1">
                <a:blip r:embed="rId1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6312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4">
                                            <p:txEl>
                                              <p:pRg st="1" end="1"/>
                                            </p:txEl>
                                          </p:spTgt>
                                        </p:tgtEl>
                                        <p:attrNameLst>
                                          <p:attrName>style.visibility</p:attrName>
                                        </p:attrNameLst>
                                      </p:cBhvr>
                                      <p:to>
                                        <p:strVal val="visible"/>
                                      </p:to>
                                    </p:set>
                                    <p:animEffect transition="in" filter="fade">
                                      <p:cBhvr>
                                        <p:cTn id="21" dur="1000"/>
                                        <p:tgtEl>
                                          <p:spTgt spid="24">
                                            <p:txEl>
                                              <p:pRg st="1" end="1"/>
                                            </p:txEl>
                                          </p:spTgt>
                                        </p:tgtEl>
                                      </p:cBhvr>
                                    </p:animEffect>
                                    <p:anim calcmode="lin" valueType="num">
                                      <p:cBhvr>
                                        <p:cTn id="22"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4">
                                            <p:txEl>
                                              <p:pRg st="3" end="3"/>
                                            </p:txEl>
                                          </p:spTgt>
                                        </p:tgtEl>
                                        <p:attrNameLst>
                                          <p:attrName>style.visibility</p:attrName>
                                        </p:attrNameLst>
                                      </p:cBhvr>
                                      <p:to>
                                        <p:strVal val="visible"/>
                                      </p:to>
                                    </p:set>
                                    <p:animEffect transition="in" filter="fade">
                                      <p:cBhvr>
                                        <p:cTn id="28" dur="1000"/>
                                        <p:tgtEl>
                                          <p:spTgt spid="24">
                                            <p:txEl>
                                              <p:pRg st="3" end="3"/>
                                            </p:txEl>
                                          </p:spTgt>
                                        </p:tgtEl>
                                      </p:cBhvr>
                                    </p:animEffect>
                                    <p:anim calcmode="lin" valueType="num">
                                      <p:cBhvr>
                                        <p:cTn id="29"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4">
                                            <p:txEl>
                                              <p:pRg st="5" end="5"/>
                                            </p:txEl>
                                          </p:spTgt>
                                        </p:tgtEl>
                                        <p:attrNameLst>
                                          <p:attrName>style.visibility</p:attrName>
                                        </p:attrNameLst>
                                      </p:cBhvr>
                                      <p:to>
                                        <p:strVal val="visible"/>
                                      </p:to>
                                    </p:set>
                                    <p:animEffect transition="in" filter="fade">
                                      <p:cBhvr>
                                        <p:cTn id="35" dur="1000"/>
                                        <p:tgtEl>
                                          <p:spTgt spid="24">
                                            <p:txEl>
                                              <p:pRg st="5" end="5"/>
                                            </p:txEl>
                                          </p:spTgt>
                                        </p:tgtEl>
                                      </p:cBhvr>
                                    </p:animEffect>
                                    <p:anim calcmode="lin" valueType="num">
                                      <p:cBhvr>
                                        <p:cTn id="36" dur="10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6">
                                            <p:txEl>
                                              <p:pRg st="1" end="1"/>
                                            </p:txEl>
                                          </p:spTgt>
                                        </p:tgtEl>
                                        <p:attrNameLst>
                                          <p:attrName>style.visibility</p:attrName>
                                        </p:attrNameLst>
                                      </p:cBhvr>
                                      <p:to>
                                        <p:strVal val="visible"/>
                                      </p:to>
                                    </p:set>
                                    <p:animEffect transition="in" filter="fade">
                                      <p:cBhvr>
                                        <p:cTn id="49" dur="1000"/>
                                        <p:tgtEl>
                                          <p:spTgt spid="26">
                                            <p:txEl>
                                              <p:pRg st="1" end="1"/>
                                            </p:txEl>
                                          </p:spTgt>
                                        </p:tgtEl>
                                      </p:cBhvr>
                                    </p:animEffect>
                                    <p:anim calcmode="lin" valueType="num">
                                      <p:cBhvr>
                                        <p:cTn id="50" dur="1000" fill="hold"/>
                                        <p:tgtEl>
                                          <p:spTgt spid="2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6">
                                            <p:txEl>
                                              <p:pRg st="3" end="3"/>
                                            </p:txEl>
                                          </p:spTgt>
                                        </p:tgtEl>
                                        <p:attrNameLst>
                                          <p:attrName>style.visibility</p:attrName>
                                        </p:attrNameLst>
                                      </p:cBhvr>
                                      <p:to>
                                        <p:strVal val="visible"/>
                                      </p:to>
                                    </p:set>
                                    <p:animEffect transition="in" filter="fade">
                                      <p:cBhvr>
                                        <p:cTn id="56" dur="1000"/>
                                        <p:tgtEl>
                                          <p:spTgt spid="26">
                                            <p:txEl>
                                              <p:pRg st="3" end="3"/>
                                            </p:txEl>
                                          </p:spTgt>
                                        </p:tgtEl>
                                      </p:cBhvr>
                                    </p:animEffect>
                                    <p:anim calcmode="lin" valueType="num">
                                      <p:cBhvr>
                                        <p:cTn id="57" dur="10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6">
                                            <p:txEl>
                                              <p:pRg st="5" end="5"/>
                                            </p:txEl>
                                          </p:spTgt>
                                        </p:tgtEl>
                                        <p:attrNameLst>
                                          <p:attrName>style.visibility</p:attrName>
                                        </p:attrNameLst>
                                      </p:cBhvr>
                                      <p:to>
                                        <p:strVal val="visible"/>
                                      </p:to>
                                    </p:set>
                                    <p:animEffect transition="in" filter="fade">
                                      <p:cBhvr>
                                        <p:cTn id="63" dur="1000"/>
                                        <p:tgtEl>
                                          <p:spTgt spid="26">
                                            <p:txEl>
                                              <p:pRg st="5" end="5"/>
                                            </p:txEl>
                                          </p:spTgt>
                                        </p:tgtEl>
                                      </p:cBhvr>
                                    </p:animEffect>
                                    <p:anim calcmode="lin" valueType="num">
                                      <p:cBhvr>
                                        <p:cTn id="64" dur="10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410</TotalTime>
  <Words>1092</Words>
  <Application>Microsoft Office PowerPoint</Application>
  <PresentationFormat>On-screen Show (4:3)</PresentationFormat>
  <Paragraphs>209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Geometry Unit 7</vt:lpstr>
      <vt:lpstr>Word Problems with Ratios – 1 Problem</vt:lpstr>
      <vt:lpstr>Identify the Correct Proportions – 1 Question</vt:lpstr>
      <vt:lpstr>Solving for missing sides and angles in similar polygons.</vt:lpstr>
      <vt:lpstr>Solving for missing sides and angles in similar polygons.</vt:lpstr>
      <vt:lpstr>Solving for missing sides and angles in similar polygons.</vt:lpstr>
      <vt:lpstr>Solving for missing sides and angles in similar polygons.</vt:lpstr>
      <vt:lpstr>Solving for missing sides and angles in similar polygons</vt:lpstr>
      <vt:lpstr>Similar Polygon examples</vt:lpstr>
      <vt:lpstr>Practice using the Postulates and Theorems – 2 Questions</vt:lpstr>
      <vt:lpstr>Practice using the Postulates and Theorems – 2 More Questions</vt:lpstr>
      <vt:lpstr>Proportional Lengths – 2 Questions</vt:lpstr>
      <vt:lpstr>Proportional Lengths – 2 Questions</vt:lpstr>
      <vt:lpstr>Proportional Lengths – 2 Questions</vt:lpstr>
      <vt:lpstr>Real World Example – 2 Questions</vt:lpstr>
    </vt:vector>
  </TitlesOfParts>
  <Company>TUSD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Unit 7</dc:title>
  <dc:creator>David Leon</dc:creator>
  <cp:lastModifiedBy>David Leon</cp:lastModifiedBy>
  <cp:revision>25</cp:revision>
  <dcterms:created xsi:type="dcterms:W3CDTF">2016-01-14T19:11:53Z</dcterms:created>
  <dcterms:modified xsi:type="dcterms:W3CDTF">2016-01-18T05:57:02Z</dcterms:modified>
</cp:coreProperties>
</file>