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6" r:id="rId3"/>
    <p:sldId id="258" r:id="rId4"/>
    <p:sldId id="259" r:id="rId5"/>
    <p:sldId id="260" r:id="rId6"/>
    <p:sldId id="262" r:id="rId7"/>
    <p:sldId id="265" r:id="rId8"/>
    <p:sldId id="261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C759-DB26-4BC6-8BD6-EFF93E3E336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AEEE-8265-405C-AE5A-FE9C37B86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F51C64-C6DA-471F-8991-2193CDB4DDC1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ED15E8-937C-4303-8BA5-603E589BA5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image" Target="../media/image17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2.png"/><Relationship Id="rId5" Type="http://schemas.openxmlformats.org/officeDocument/2006/relationships/image" Target="../media/image150.png"/><Relationship Id="rId10" Type="http://schemas.openxmlformats.org/officeDocument/2006/relationships/image" Target="../media/image21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Congruent 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Coming up with a Plan: Example 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458200" cy="166473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Describe the plan for proving the following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Given: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     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;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𝐶𝐴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458200" cy="1664732"/>
              </a:xfrm>
              <a:blipFill rotWithShape="1">
                <a:blip r:embed="rId2"/>
                <a:stretch>
                  <a:fillRect l="-1226" t="-6960" b="-3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600" y="3500597"/>
                <a:ext cx="3733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1.)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𝐶𝐴</m:t>
                        </m:r>
                      </m:e>
                    </m:acc>
                  </m:oMath>
                </a14:m>
                <a:r>
                  <a:rPr lang="en-US" sz="2400" dirty="0" smtClean="0"/>
                  <a:t> is in          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in </a:t>
                </a:r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00597"/>
                <a:ext cx="3733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614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08090" y="3558858"/>
                <a:ext cx="9071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𝐶𝐴𝐷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090" y="3558858"/>
                <a:ext cx="90710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82989" y="3549048"/>
                <a:ext cx="9135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𝐶𝐵𝐷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989" y="3549048"/>
                <a:ext cx="913520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14745" y="4188888"/>
                <a:ext cx="41817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2.) Prove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𝐶𝐴𝐷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≅ 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𝐶𝐵𝐷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45" y="4188888"/>
                <a:ext cx="418176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18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2862" y="4984188"/>
                <a:ext cx="5565487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3.) State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𝐶𝐴</m:t>
                        </m:r>
                      </m:e>
                    </m:acc>
                    <m:r>
                      <a:rPr lang="en-US" sz="240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en-US" sz="2400" dirty="0" smtClean="0"/>
                  <a:t> by </a:t>
                </a:r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62" y="4984188"/>
                <a:ext cx="5565487" cy="462434"/>
              </a:xfrm>
              <a:prstGeom prst="rect">
                <a:avLst/>
              </a:prstGeom>
              <a:blipFill rotWithShape="1">
                <a:blip r:embed="rId7"/>
                <a:stretch>
                  <a:fillRect l="-1643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609453" y="5049684"/>
                <a:ext cx="8863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𝐂𝐏𝐂𝐓𝐂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453" y="5049684"/>
                <a:ext cx="886347" cy="400110"/>
              </a:xfrm>
              <a:prstGeom prst="rect">
                <a:avLst/>
              </a:prstGeom>
              <a:blipFill rotWithShape="1">
                <a:blip r:embed="rId8"/>
                <a:stretch>
                  <a:fillRect r="-8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547092" y="2797298"/>
            <a:ext cx="4483515" cy="2031839"/>
            <a:chOff x="4495800" y="2502325"/>
            <a:chExt cx="4603750" cy="2031839"/>
          </a:xfrm>
        </p:grpSpPr>
        <p:sp>
          <p:nvSpPr>
            <p:cNvPr id="38" name="TextBox 37"/>
            <p:cNvSpPr txBox="1"/>
            <p:nvPr/>
          </p:nvSpPr>
          <p:spPr>
            <a:xfrm>
              <a:off x="6515100" y="2502325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495800" y="2516059"/>
              <a:ext cx="4603750" cy="2018105"/>
              <a:chOff x="4495800" y="2516059"/>
              <a:chExt cx="4603750" cy="201810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495800" y="2526846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554587" y="4164832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604250" y="2516059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4743450" y="2836361"/>
                <a:ext cx="3886200" cy="1328471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>
                <a:endCxn id="5" idx="3"/>
              </p:cNvCxnSpPr>
              <p:nvPr/>
            </p:nvCxnSpPr>
            <p:spPr>
              <a:xfrm flipV="1">
                <a:off x="6686550" y="2836361"/>
                <a:ext cx="0" cy="1328471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981200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7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763" y="0"/>
            <a:ext cx="4341677" cy="1143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Exit Ticket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Complete the Proof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0" y="1295400"/>
                <a:ext cx="4953000" cy="1371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sz="200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𝑃𝑆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sz="200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𝑅𝑄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0" y="1295400"/>
                <a:ext cx="4953000" cy="1371600"/>
              </a:xfrm>
              <a:blipFill rotWithShape="1">
                <a:blip r:embed="rId2"/>
                <a:stretch>
                  <a:fillRect l="-1230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512" y="0"/>
            <a:ext cx="3733800" cy="210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57049" y="2611763"/>
            <a:ext cx="8600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     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72878" y="3979713"/>
                <a:ext cx="1672381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3.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𝑃𝑂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𝑂𝑆</m:t>
                        </m:r>
                      </m:e>
                    </m:ac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78" y="3979713"/>
                <a:ext cx="1672381" cy="462434"/>
              </a:xfrm>
              <a:prstGeom prst="rect">
                <a:avLst/>
              </a:prstGeom>
              <a:blipFill rotWithShape="1">
                <a:blip r:embed="rId4"/>
                <a:stretch>
                  <a:fillRect l="-4364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5450511" y="3011873"/>
            <a:ext cx="110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</a:t>
            </a:r>
            <a:r>
              <a:rPr lang="en-US" sz="2400" dirty="0" smtClean="0"/>
              <a:t>Given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10200" y="4406316"/>
                <a:ext cx="32910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4. </a:t>
                </a:r>
                <a:r>
                  <a:rPr lang="en-US" sz="2400" dirty="0" smtClean="0"/>
                  <a:t>Vertical &lt;‘s are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406316"/>
                <a:ext cx="329105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41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29340" y="4406317"/>
                <a:ext cx="26889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𝑃𝑂𝑄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𝑆𝑄𝑅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40" y="4406317"/>
                <a:ext cx="268894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721" t="-1316" r="-45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30210" y="3056383"/>
                <a:ext cx="244211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ts val="700"/>
                  </a:spcBef>
                  <a:buClr>
                    <a:srgbClr val="DD8047"/>
                  </a:buClr>
                  <a:buSzPct val="60000"/>
                </a:pPr>
                <a:r>
                  <a:rPr lang="en-US" sz="2400" dirty="0" smtClean="0"/>
                  <a:t>1.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10" y="3056383"/>
                <a:ext cx="244211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74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5443519" y="3518048"/>
            <a:ext cx="1684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</a:t>
            </a:r>
            <a:r>
              <a:rPr lang="en-US" sz="2400" dirty="0" smtClean="0"/>
              <a:t>Given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410200" y="3963995"/>
            <a:ext cx="2699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Def. of Midpoint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72878" y="5902356"/>
                <a:ext cx="3554691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7.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𝑂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is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the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midpoint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of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𝑅𝑄</m:t>
                        </m:r>
                      </m:e>
                    </m:acc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78" y="5902356"/>
                <a:ext cx="3554691" cy="462434"/>
              </a:xfrm>
              <a:prstGeom prst="rect">
                <a:avLst/>
              </a:prstGeom>
              <a:blipFill rotWithShape="1">
                <a:blip r:embed="rId8"/>
                <a:stretch>
                  <a:fillRect l="-2058" t="-1316" r="-34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435191" y="5902356"/>
            <a:ext cx="3023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7</a:t>
            </a:r>
            <a:r>
              <a:rPr lang="en-US" sz="2200" dirty="0" smtClean="0"/>
              <a:t>. </a:t>
            </a:r>
            <a:r>
              <a:rPr lang="en-US" sz="2400" dirty="0" smtClean="0"/>
              <a:t>Def. of Midpoint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57049" y="4897483"/>
                <a:ext cx="223586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𝐴𝑀𝐷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𝐵𝑀𝐶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49" y="4897483"/>
                <a:ext cx="2235868" cy="430887"/>
              </a:xfrm>
              <a:prstGeom prst="rect">
                <a:avLst/>
              </a:prstGeom>
              <a:blipFill rotWithShape="1">
                <a:blip r:embed="rId9"/>
                <a:stretch>
                  <a:fillRect l="-3542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5435191" y="4866705"/>
            <a:ext cx="2489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5</a:t>
            </a:r>
            <a:r>
              <a:rPr lang="en-US" sz="2200" dirty="0" smtClean="0"/>
              <a:t>. </a:t>
            </a:r>
            <a:r>
              <a:rPr lang="en-US" sz="2400" dirty="0" smtClean="0"/>
              <a:t>ASA Postulate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29340" y="3473538"/>
                <a:ext cx="424586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2.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is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the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midpoint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of</m:t>
                    </m:r>
                    <m:r>
                      <a:rPr lang="en-US" sz="2000" b="0" i="0" smtClean="0">
                        <a:latin typeface="Cambria Math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𝑃𝑆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40" y="3473538"/>
                <a:ext cx="4245863" cy="430887"/>
              </a:xfrm>
              <a:prstGeom prst="rect">
                <a:avLst/>
              </a:prstGeom>
              <a:blipFill rotWithShape="1">
                <a:blip r:embed="rId10"/>
                <a:stretch>
                  <a:fillRect l="-1722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51673" y="5360688"/>
                <a:ext cx="1784463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6.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𝑄𝑂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𝑅𝑂</m:t>
                        </m:r>
                      </m:e>
                    </m:acc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73" y="5360688"/>
                <a:ext cx="1784463" cy="462434"/>
              </a:xfrm>
              <a:prstGeom prst="rect">
                <a:avLst/>
              </a:prstGeom>
              <a:blipFill rotWithShape="1">
                <a:blip r:embed="rId11"/>
                <a:stretch>
                  <a:fillRect l="-4096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458527" y="5376461"/>
            <a:ext cx="12470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dirty="0" smtClean="0"/>
              <a:t>6. CPCTC</a:t>
            </a:r>
            <a:endParaRPr lang="en-US" sz="2400" b="0" dirty="0" smtClean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7773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9" grpId="0"/>
      <p:bldP spid="31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019800" cy="808038"/>
          </a:xfrm>
        </p:spPr>
        <p:txBody>
          <a:bodyPr/>
          <a:lstStyle/>
          <a:p>
            <a:r>
              <a:rPr lang="en-US" dirty="0" smtClean="0"/>
              <a:t>Using the Postulates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9951" y="1467893"/>
                <a:ext cx="7460167" cy="18454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Supply the missing statements and reasons in the following proof.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𝑀𝐽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𝑇𝐸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        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𝑀𝐽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𝑀𝐸𝑇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𝐽𝐸𝑇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9951" y="1467893"/>
                <a:ext cx="7460167" cy="1845469"/>
              </a:xfrm>
              <a:blipFill rotWithShape="1">
                <a:blip r:embed="rId2"/>
                <a:stretch>
                  <a:fillRect l="-899" t="-1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573" y="2257498"/>
            <a:ext cx="2682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425528" y="3097143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5528" y="4080611"/>
                <a:ext cx="16464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𝑀𝐸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𝐸𝐽</m:t>
                        </m:r>
                      </m:e>
                    </m:ac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28" y="4080611"/>
                <a:ext cx="164647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815" t="-2632" r="-2593"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5126814" y="3497253"/>
            <a:ext cx="110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</a:t>
            </a:r>
            <a:r>
              <a:rPr lang="en-US" sz="2400" dirty="0" smtClean="0"/>
              <a:t>Given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5243345" y="5154677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4. </a:t>
            </a:r>
            <a:r>
              <a:rPr lang="en-US" sz="2400" dirty="0" smtClean="0"/>
              <a:t>Def. of Perp. Lines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12233" y="5122530"/>
                <a:ext cx="26057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𝑀𝐸𝑇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𝐽𝐸𝑇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3" y="5122530"/>
                <a:ext cx="260571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804" t="-1316" r="-163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12233" y="3535999"/>
                <a:ext cx="47244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400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𝑀𝐽</m:t>
                        </m:r>
                      </m:e>
                    </m:ac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3" y="3535999"/>
                <a:ext cx="472440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80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851269" y="4080611"/>
            <a:ext cx="2392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</a:t>
            </a:r>
            <a:r>
              <a:rPr lang="en-US" sz="2400" dirty="0" smtClean="0"/>
              <a:t>Def. of Midpoint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5243345" y="4600523"/>
            <a:ext cx="3195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Given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12232" y="5722197"/>
                <a:ext cx="16909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𝑇𝐸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𝑇𝐸</m:t>
                        </m:r>
                      </m:e>
                    </m:acc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2" y="5722197"/>
                <a:ext cx="169091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317" t="-1333" r="-107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5395744" y="5722196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5</a:t>
            </a:r>
            <a:r>
              <a:rPr lang="en-US" sz="2200" dirty="0" smtClean="0"/>
              <a:t>. </a:t>
            </a:r>
            <a:r>
              <a:rPr lang="en-US" sz="2400" dirty="0" smtClean="0"/>
              <a:t>Reflexive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25528" y="6283230"/>
                <a:ext cx="2040751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6.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𝑀𝐸𝑇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𝐽𝐸𝑇</m:t>
                    </m:r>
                  </m:oMath>
                </a14:m>
                <a:endParaRPr lang="en-US" sz="2000" dirty="0"/>
              </a:p>
              <a:p>
                <a:pPr lvl="0"/>
                <a:endParaRPr lang="en-US" sz="2000" b="1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28" y="6283230"/>
                <a:ext cx="2040751" cy="738664"/>
              </a:xfrm>
              <a:prstGeom prst="rect">
                <a:avLst/>
              </a:prstGeom>
              <a:blipFill rotWithShape="1">
                <a:blip r:embed="rId8"/>
                <a:stretch>
                  <a:fillRect l="-3881" t="-4959" r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5126814" y="6153084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6. </a:t>
            </a:r>
            <a:r>
              <a:rPr lang="en-US" sz="2400" dirty="0" smtClean="0"/>
              <a:t>SAS Postulate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241496" y="4585135"/>
            <a:ext cx="1906740" cy="461665"/>
            <a:chOff x="241496" y="4470627"/>
            <a:chExt cx="1906740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241496" y="4470627"/>
                  <a:ext cx="19067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/>
                    <a:t>3</a:t>
                  </a:r>
                  <a:r>
                    <a:rPr lang="en-US" sz="2200" dirty="0" smtClean="0"/>
                    <a:t>.</a:t>
                  </a:r>
                  <a:r>
                    <a:rPr lang="en-US" sz="2400" dirty="0" smtClean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𝑇𝐸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𝑀𝐽</m:t>
                          </m:r>
                        </m:e>
                      </m:acc>
                    </m:oMath>
                  </a14:m>
                  <a:r>
                    <a:rPr lang="en-US" sz="2200" dirty="0" smtClean="0"/>
                    <a:t> </a:t>
                  </a:r>
                  <a:endParaRPr lang="en-US" sz="2200" b="0" i="1" dirty="0" smtClean="0"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496" y="4470627"/>
                  <a:ext cx="1906740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4167" t="-9211" r="-673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513" y="4572000"/>
              <a:ext cx="26828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744" y="1524001"/>
            <a:ext cx="3854856" cy="1757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70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4" grpId="0"/>
      <p:bldP spid="37" grpId="0"/>
      <p:bldP spid="38" grpId="0"/>
      <p:bldP spid="39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r>
              <a:rPr lang="en-US" b="1" u="sng" dirty="0" smtClean="0"/>
              <a:t>Content Objective</a:t>
            </a:r>
            <a:r>
              <a:rPr lang="en-US" dirty="0" smtClean="0"/>
              <a:t>: Students will be able to use congruent triangles to prove that their </a:t>
            </a:r>
            <a:r>
              <a:rPr lang="en-US" dirty="0" smtClean="0"/>
              <a:t>corresponding </a:t>
            </a:r>
            <a:r>
              <a:rPr lang="en-US" dirty="0" smtClean="0"/>
              <a:t>parts are congruent.</a:t>
            </a:r>
          </a:p>
          <a:p>
            <a:endParaRPr lang="en-US" dirty="0"/>
          </a:p>
          <a:p>
            <a:r>
              <a:rPr lang="en-US" b="1" u="sng" dirty="0" smtClean="0"/>
              <a:t>Language Objective</a:t>
            </a:r>
            <a:r>
              <a:rPr lang="en-US" dirty="0" smtClean="0"/>
              <a:t>: Students will be able to write up a plan for proving that corresponding parts of congruent triangles are </a:t>
            </a:r>
            <a:r>
              <a:rPr lang="en-US" dirty="0" smtClean="0"/>
              <a:t>congruent.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r>
              <a:rPr lang="en-US" dirty="0" smtClean="0"/>
              <a:t>Our goal from the last section was to prove that two triangles are congruent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Our goal in this section is to deduce information about segments or angles once we have shown that they are corresponding parts of congruent triangles.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0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838200"/>
          </a:xfrm>
        </p:spPr>
        <p:txBody>
          <a:bodyPr/>
          <a:lstStyle/>
          <a:p>
            <a:r>
              <a:rPr lang="en-US" dirty="0" smtClean="0"/>
              <a:t>Example : Complete this 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52400" y="1600200"/>
                <a:ext cx="8968509" cy="4953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400" dirty="0" smtClean="0"/>
                  <a:t> bisect each other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ll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u="sng" dirty="0" smtClean="0"/>
                  <a:t>Plan for Proof</a:t>
                </a:r>
                <a:r>
                  <a:rPr lang="en-US" sz="2400" dirty="0" smtClean="0"/>
                  <a:t>: </a:t>
                </a:r>
              </a:p>
              <a:p>
                <a:r>
                  <a:rPr lang="en-US" sz="2400" dirty="0" smtClean="0"/>
                  <a:t>You can plan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ll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400" dirty="0" smtClean="0"/>
                  <a:t> if you can show that _______ </a:t>
                </a:r>
                <a:r>
                  <a:rPr lang="en-US" sz="2400" dirty="0" smtClean="0"/>
                  <a:t>____ </a:t>
                </a:r>
                <a:r>
                  <a:rPr lang="en-US" sz="24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 smtClean="0"/>
                  <a:t> are ___. </a:t>
                </a:r>
              </a:p>
              <a:p>
                <a:r>
                  <a:rPr lang="en-US" sz="2400" dirty="0" smtClean="0"/>
                  <a:t>You will know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 smtClean="0"/>
                  <a:t> are ___ if they are ___________ ________ of congruent triangles. </a:t>
                </a:r>
              </a:p>
              <a:p>
                <a:r>
                  <a:rPr lang="en-US" sz="2400" dirty="0" smtClean="0"/>
                  <a:t>Thus, the Diagram suggests that you first prove ______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dirty="0" smtClean="0"/>
                  <a:t> _______.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52400" y="1600200"/>
                <a:ext cx="8968509" cy="4953000"/>
              </a:xfrm>
              <a:blipFill rotWithShape="1">
                <a:blip r:embed="rId2"/>
                <a:stretch>
                  <a:fillRect l="-1020" t="-862" b="-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057" y="1600200"/>
            <a:ext cx="3852852" cy="2355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4267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42721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43200" y="46482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648200"/>
                <a:ext cx="6096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53000" y="5109865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109865"/>
                <a:ext cx="609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858000" y="5109864"/>
            <a:ext cx="2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Corresponding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1" y="5481935"/>
            <a:ext cx="99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Parts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189008" y="5941291"/>
                <a:ext cx="10499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𝐴𝐷𝑀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008" y="5941291"/>
                <a:ext cx="104999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78" r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620000" y="5939135"/>
                <a:ext cx="10499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𝐵𝐶𝑀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939135"/>
                <a:ext cx="1049992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22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838200"/>
          </a:xfrm>
        </p:spPr>
        <p:txBody>
          <a:bodyPr/>
          <a:lstStyle/>
          <a:p>
            <a:r>
              <a:rPr lang="en-US" dirty="0" smtClean="0"/>
              <a:t>Example : Complete this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78033" y="1600200"/>
            <a:ext cx="3429000" cy="6970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Now, on to the proof: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220" y="1524000"/>
            <a:ext cx="2466290" cy="150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73580" y="2700322"/>
            <a:ext cx="8600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     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395913" y="4184621"/>
                <a:ext cx="3413499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3.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𝐴𝑀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𝑀𝐵</m:t>
                        </m:r>
                      </m:e>
                    </m:acc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 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𝐷𝑀</m:t>
                        </m:r>
                      </m:e>
                    </m:acc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𝑀𝐶</m:t>
                        </m:r>
                      </m:e>
                    </m:ac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13" y="4184621"/>
                <a:ext cx="3413499" cy="462434"/>
              </a:xfrm>
              <a:prstGeom prst="rect">
                <a:avLst/>
              </a:prstGeom>
              <a:blipFill rotWithShape="1">
                <a:blip r:embed="rId3"/>
                <a:stretch>
                  <a:fillRect l="-2321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567042" y="3100432"/>
            <a:ext cx="110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</a:t>
            </a:r>
            <a:r>
              <a:rPr lang="en-US" sz="2400" dirty="0" smtClean="0"/>
              <a:t>Given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268348" y="4647055"/>
                <a:ext cx="32910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4. </a:t>
                </a:r>
                <a:r>
                  <a:rPr lang="en-US" sz="2400" dirty="0" smtClean="0"/>
                  <a:t>Vertical &lt;‘s are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348" y="4647055"/>
                <a:ext cx="329105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22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86677" y="4725709"/>
                <a:ext cx="28360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𝐴𝑀𝐷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𝐵𝑀𝐶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77" y="4725709"/>
                <a:ext cx="283609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575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26845" y="3139178"/>
                <a:ext cx="4884234" cy="462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1.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400" dirty="0"/>
                  <a:t> bisect each other 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𝑀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45" y="3139178"/>
                <a:ext cx="4884234" cy="462434"/>
              </a:xfrm>
              <a:prstGeom prst="rect">
                <a:avLst/>
              </a:prstGeom>
              <a:blipFill rotWithShape="1">
                <a:blip r:embed="rId6"/>
                <a:stretch>
                  <a:fillRect l="-187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4991888" y="3562097"/>
            <a:ext cx="4100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</a:t>
            </a:r>
            <a:r>
              <a:rPr lang="en-US" sz="2400" dirty="0" smtClean="0"/>
              <a:t>Def. of a Segment Bisector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5201258" y="4153164"/>
            <a:ext cx="3195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Def. of Midpoint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95913" y="6199072"/>
                <a:ext cx="1600246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7.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ll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13" y="6199072"/>
                <a:ext cx="1600246" cy="462434"/>
              </a:xfrm>
              <a:prstGeom prst="rect">
                <a:avLst/>
              </a:prstGeom>
              <a:blipFill rotWithShape="1">
                <a:blip r:embed="rId7"/>
                <a:stretch>
                  <a:fillRect l="-4962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3537161" y="5983504"/>
                <a:ext cx="558757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/>
                  <a:t>7</a:t>
                </a:r>
                <a:r>
                  <a:rPr lang="en-US" sz="2200" dirty="0" smtClean="0"/>
                  <a:t>. </a:t>
                </a:r>
                <a:r>
                  <a:rPr lang="en-US" sz="2400" dirty="0" smtClean="0"/>
                  <a:t>If 2 lines ACBAT and Alt. Int. &lt;‘s are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dirty="0" smtClean="0"/>
                  <a:t>, then the lines are ll.</a:t>
                </a:r>
                <a:endParaRPr lang="en-US" sz="2400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161" y="5983504"/>
                <a:ext cx="5587573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163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95913" y="5248430"/>
                <a:ext cx="223586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𝐴𝑀𝐷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𝐵𝑀𝐶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13" y="5248430"/>
                <a:ext cx="2235868" cy="430887"/>
              </a:xfrm>
              <a:prstGeom prst="rect">
                <a:avLst/>
              </a:prstGeom>
              <a:blipFill rotWithShape="1">
                <a:blip r:embed="rId9"/>
                <a:stretch>
                  <a:fillRect l="-3542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5201258" y="5108720"/>
            <a:ext cx="3556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5</a:t>
            </a:r>
            <a:r>
              <a:rPr lang="en-US" sz="2200" dirty="0" smtClean="0"/>
              <a:t>. </a:t>
            </a:r>
            <a:r>
              <a:rPr lang="en-US" sz="2400" dirty="0" smtClean="0"/>
              <a:t>SAS Postulate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73580" y="3699178"/>
                <a:ext cx="424586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2.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𝑀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is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the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midpoint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of</m:t>
                    </m:r>
                    <m:r>
                      <a:rPr lang="en-US" sz="2000" b="0" i="0" smtClean="0">
                        <a:latin typeface="Cambria Math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80" y="3699178"/>
                <a:ext cx="4245863" cy="430887"/>
              </a:xfrm>
              <a:prstGeom prst="rect">
                <a:avLst/>
              </a:prstGeom>
              <a:blipFill rotWithShape="1">
                <a:blip r:embed="rId10"/>
                <a:stretch>
                  <a:fillRect l="-1868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395913" y="5649663"/>
                <a:ext cx="19046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6.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13" y="5649663"/>
                <a:ext cx="190468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4167" t="-131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5429760" y="5562600"/>
            <a:ext cx="12470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dirty="0" smtClean="0"/>
              <a:t>6. CPCTC</a:t>
            </a:r>
            <a:endParaRPr lang="en-US" sz="2400" b="0" dirty="0" smtClean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25025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30" grpId="0"/>
      <p:bldP spid="32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62000"/>
          </a:xfrm>
        </p:spPr>
        <p:txBody>
          <a:bodyPr/>
          <a:lstStyle/>
          <a:p>
            <a:r>
              <a:rPr lang="en-US" dirty="0" smtClean="0"/>
              <a:t>Coming Up with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800600"/>
          </a:xfrm>
        </p:spPr>
        <p:txBody>
          <a:bodyPr/>
          <a:lstStyle/>
          <a:p>
            <a:r>
              <a:rPr lang="en-US" dirty="0" smtClean="0"/>
              <a:t>When trying to prove if two segments or two angles are congruent, follow this strategy.</a:t>
            </a:r>
          </a:p>
          <a:p>
            <a:pPr marL="0" indent="0">
              <a:buNone/>
            </a:pPr>
            <a:r>
              <a:rPr lang="en-US" dirty="0" smtClean="0"/>
              <a:t>1.) Identify two triangles in which the two segments or angles are corresponding parts.</a:t>
            </a:r>
          </a:p>
          <a:p>
            <a:pPr marL="0" indent="0">
              <a:buNone/>
            </a:pPr>
            <a:r>
              <a:rPr lang="en-US" dirty="0" smtClean="0"/>
              <a:t>2.) Prove that those triangles are congruent.</a:t>
            </a:r>
          </a:p>
          <a:p>
            <a:pPr marL="0" indent="0">
              <a:buNone/>
            </a:pPr>
            <a:r>
              <a:rPr lang="en-US" dirty="0" smtClean="0"/>
              <a:t>3.) State the two congruent parts, using the reason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*Extra planning may be needed if you need to prove more things (i.e. lines are parallel, lines are perp., etc.)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47473" y="4648200"/>
                <a:ext cx="15456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/>
                          <a:ea typeface="Cambria Math"/>
                        </a:rPr>
                        <m:t>𝐂𝐏𝐂𝐓𝐂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473" y="4648200"/>
                <a:ext cx="154561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6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Coming up with a Plan: Example 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664732"/>
              </a:xfrm>
            </p:spPr>
            <p:txBody>
              <a:bodyPr/>
              <a:lstStyle/>
              <a:p>
                <a:r>
                  <a:rPr lang="en-US" dirty="0" smtClean="0"/>
                  <a:t>Describe the plan for proving the following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𝑃𝑅</m:t>
                        </m:r>
                      </m:e>
                    </m:acc>
                  </m:oMath>
                </a14:m>
                <a:r>
                  <a:rPr lang="en-US" dirty="0" smtClean="0"/>
                  <a:t> bisects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𝑄𝑃𝑆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𝑃𝑄</m:t>
                        </m:r>
                      </m:e>
                    </m:acc>
                    <m:r>
                      <a:rPr lang="en-US" i="1" dirty="0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𝑃𝑆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664732"/>
              </a:xfrm>
              <a:blipFill rotWithShape="1">
                <a:blip r:embed="rId2"/>
                <a:stretch>
                  <a:fillRect l="-1571" t="-3663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4392469" y="3084946"/>
            <a:ext cx="4299527" cy="2314741"/>
            <a:chOff x="2516909" y="2244436"/>
            <a:chExt cx="4299527" cy="2314741"/>
          </a:xfrm>
        </p:grpSpPr>
        <p:grpSp>
          <p:nvGrpSpPr>
            <p:cNvPr id="24" name="Group 23"/>
            <p:cNvGrpSpPr/>
            <p:nvPr/>
          </p:nvGrpSpPr>
          <p:grpSpPr>
            <a:xfrm>
              <a:off x="2895600" y="2590800"/>
              <a:ext cx="3581400" cy="1599045"/>
              <a:chOff x="1981200" y="2438400"/>
              <a:chExt cx="3581400" cy="159904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981200" y="2438400"/>
                <a:ext cx="3581400" cy="762000"/>
                <a:chOff x="1981200" y="2438400"/>
                <a:chExt cx="3581400" cy="7620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1981200" y="2438400"/>
                  <a:ext cx="2743200" cy="762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4724400" y="2438400"/>
                  <a:ext cx="838200" cy="762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981200" y="3200400"/>
                  <a:ext cx="35814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Connector 17"/>
              <p:cNvCxnSpPr/>
              <p:nvPr/>
            </p:nvCxnSpPr>
            <p:spPr>
              <a:xfrm flipH="1">
                <a:off x="4724400" y="3199245"/>
                <a:ext cx="838200" cy="838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981200" y="3200400"/>
                <a:ext cx="2743200" cy="837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516909" y="311253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91150" y="2244436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35436" y="316813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05450" y="418984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600" y="3500597"/>
                <a:ext cx="3733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1.)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sz="2400" dirty="0" smtClean="0"/>
                  <a:t> is in          ;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400" dirty="0" smtClean="0"/>
                  <a:t> is in </a:t>
                </a:r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00597"/>
                <a:ext cx="3733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614" t="-10526" r="-326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752600" y="3562047"/>
                <a:ext cx="9103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𝑃𝑄𝑅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562047"/>
                <a:ext cx="910314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09525" y="3531374"/>
                <a:ext cx="8734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𝑃𝑆𝑅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525" y="3531374"/>
                <a:ext cx="87344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7836" y="4210629"/>
                <a:ext cx="39531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2.) Prove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𝑃𝑄𝑅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≅ 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𝑃𝑆𝑅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36" y="4210629"/>
                <a:ext cx="395316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31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2863" y="4984188"/>
                <a:ext cx="39531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3.) State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𝑄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sz="2400" dirty="0" smtClean="0"/>
                  <a:t> by </a:t>
                </a:r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63" y="4984188"/>
                <a:ext cx="395316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31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93883" y="5044968"/>
                <a:ext cx="10358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𝐂𝐏𝐂𝐓𝐂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883" y="5044968"/>
                <a:ext cx="103586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15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Coming up with a Plan: Example 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664732"/>
              </a:xfrm>
            </p:spPr>
            <p:txBody>
              <a:bodyPr/>
              <a:lstStyle/>
              <a:p>
                <a:r>
                  <a:rPr lang="en-US" dirty="0" smtClean="0"/>
                  <a:t>Describe the plan for proving the following</a:t>
                </a:r>
              </a:p>
              <a:p>
                <a:pPr marL="0" indent="0">
                  <a:buNone/>
                </a:pPr>
                <a:r>
                  <a:rPr lang="en-US" dirty="0" smtClean="0"/>
                  <a:t>Given: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𝑊𝑋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𝑌𝑍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𝑍𝑊</m:t>
                        </m:r>
                      </m:e>
                    </m:acc>
                    <m:r>
                      <a:rPr lang="en-US" i="1" dirty="0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𝑋𝑌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Prove: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𝑊𝑋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ll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𝑍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600200"/>
                <a:ext cx="8537448" cy="1664732"/>
              </a:xfrm>
              <a:blipFill rotWithShape="1">
                <a:blip r:embed="rId2"/>
                <a:stretch>
                  <a:fillRect l="-1571" t="-3663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8600" y="3500597"/>
                <a:ext cx="3733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1.)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𝑊𝑋</m:t>
                        </m:r>
                      </m:e>
                    </m:acc>
                  </m:oMath>
                </a14:m>
                <a:r>
                  <a:rPr lang="en-US" sz="2400" dirty="0" smtClean="0"/>
                  <a:t> is in          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𝑌𝑍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in </a:t>
                </a:r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00597"/>
                <a:ext cx="3733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61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734127" y="3558858"/>
                <a:ext cx="9748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𝑋𝑊𝑍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127" y="3558858"/>
                <a:ext cx="974819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57600" y="3531374"/>
                <a:ext cx="8850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𝑍𝑌𝑋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31374"/>
                <a:ext cx="885050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14745" y="4188888"/>
                <a:ext cx="41817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2.) Prove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𝑋𝑊𝑍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≅ 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𝑍𝑌𝑋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45" y="4188888"/>
                <a:ext cx="418176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18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2862" y="4984188"/>
                <a:ext cx="55654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3.) State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&lt;2</m:t>
                    </m:r>
                  </m:oMath>
                </a14:m>
                <a:r>
                  <a:rPr lang="en-US" sz="24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&lt;4</m:t>
                    </m:r>
                  </m:oMath>
                </a14:m>
                <a:r>
                  <a:rPr lang="en-US" sz="2400" dirty="0" smtClean="0"/>
                  <a:t> by  </a:t>
                </a:r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62" y="4984188"/>
                <a:ext cx="556548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643" t="-10667" r="-98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86400" y="5048431"/>
                <a:ext cx="10358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𝐂𝐏𝐂𝐓𝐂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048431"/>
                <a:ext cx="103586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4648200" y="2264459"/>
            <a:ext cx="4476750" cy="2524594"/>
            <a:chOff x="4648200" y="2264459"/>
            <a:chExt cx="4476750" cy="2524594"/>
          </a:xfrm>
        </p:grpSpPr>
        <p:grpSp>
          <p:nvGrpSpPr>
            <p:cNvPr id="17" name="Group 16"/>
            <p:cNvGrpSpPr/>
            <p:nvPr/>
          </p:nvGrpSpPr>
          <p:grpSpPr>
            <a:xfrm>
              <a:off x="4829743" y="2643027"/>
              <a:ext cx="4114800" cy="1776694"/>
              <a:chOff x="4800600" y="3207494"/>
              <a:chExt cx="4114800" cy="1776694"/>
            </a:xfrm>
          </p:grpSpPr>
          <p:sp>
            <p:nvSpPr>
              <p:cNvPr id="4" name="Parallelogram 3"/>
              <p:cNvSpPr/>
              <p:nvPr/>
            </p:nvSpPr>
            <p:spPr>
              <a:xfrm>
                <a:off x="4800600" y="3207494"/>
                <a:ext cx="4114800" cy="1776694"/>
              </a:xfrm>
              <a:prstGeom prst="parallelogram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5257800" y="3207494"/>
                <a:ext cx="3200400" cy="17766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5039293" y="2301405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648200" y="4419721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82000" y="4419721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629650" y="2264459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00700" y="2602468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01395" y="4086227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21650" y="3901561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81600" y="26670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4745" y="5680799"/>
                <a:ext cx="70323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4</a:t>
                </a:r>
                <a:r>
                  <a:rPr lang="en-US" sz="2400" dirty="0" smtClean="0"/>
                  <a:t>.) State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𝑊𝑋</m:t>
                        </m:r>
                      </m:e>
                    </m:acc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ll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𝑍𝑌</m:t>
                        </m:r>
                      </m:e>
                    </m:acc>
                  </m:oMath>
                </a14:m>
                <a:r>
                  <a:rPr lang="en-US" sz="2400" dirty="0" smtClean="0"/>
                  <a:t> because we have </a:t>
                </a:r>
                <a:endParaRPr lang="en-US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45" y="5680799"/>
                <a:ext cx="7032337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3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270779" y="5742354"/>
                <a:ext cx="19333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𝐀𝐥𝐭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𝐈𝐧𝐭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. 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&lt;</m:t>
                          </m:r>
                        </m:e>
                        <m:sup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𝐬</m:t>
                      </m:r>
                      <m:r>
                        <a:rPr lang="en-US" sz="2000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779" y="5742354"/>
                <a:ext cx="1933350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92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  <p:bldP spid="5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</TotalTime>
  <Words>892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Geometry Unit 5</vt:lpstr>
      <vt:lpstr>Using the Postulates</vt:lpstr>
      <vt:lpstr>Using Congruent Triangles</vt:lpstr>
      <vt:lpstr>Using Congruent Triangles</vt:lpstr>
      <vt:lpstr>Example : Complete this Proof</vt:lpstr>
      <vt:lpstr>Example : Complete this Proof</vt:lpstr>
      <vt:lpstr>Coming Up with a Plan</vt:lpstr>
      <vt:lpstr>Coming up with a Plan: Example A</vt:lpstr>
      <vt:lpstr>Coming up with a Plan: Example B</vt:lpstr>
      <vt:lpstr>Coming up with a Plan: Example C</vt:lpstr>
      <vt:lpstr>Exit Ticket: Complete the Proof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5</dc:title>
  <dc:creator>David Leon</dc:creator>
  <cp:lastModifiedBy>David Leon</cp:lastModifiedBy>
  <cp:revision>28</cp:revision>
  <dcterms:created xsi:type="dcterms:W3CDTF">2015-11-11T00:23:16Z</dcterms:created>
  <dcterms:modified xsi:type="dcterms:W3CDTF">2015-11-12T18:16:41Z</dcterms:modified>
</cp:coreProperties>
</file>