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D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FDC8-3F0A-4262-BA4A-FFA6B755F34D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E241C0-AC51-4B0B-8DE7-486B1D93D3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FDC8-3F0A-4262-BA4A-FFA6B755F34D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41C0-AC51-4B0B-8DE7-486B1D93D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FDC8-3F0A-4262-BA4A-FFA6B755F34D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41C0-AC51-4B0B-8DE7-486B1D93D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FDC8-3F0A-4262-BA4A-FFA6B755F34D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41C0-AC51-4B0B-8DE7-486B1D93D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FDC8-3F0A-4262-BA4A-FFA6B755F34D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41C0-AC51-4B0B-8DE7-486B1D93D3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FDC8-3F0A-4262-BA4A-FFA6B755F34D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41C0-AC51-4B0B-8DE7-486B1D93D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FDC8-3F0A-4262-BA4A-FFA6B755F34D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41C0-AC51-4B0B-8DE7-486B1D93D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FDC8-3F0A-4262-BA4A-FFA6B755F34D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41C0-AC51-4B0B-8DE7-486B1D93D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FDC8-3F0A-4262-BA4A-FFA6B755F34D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41C0-AC51-4B0B-8DE7-486B1D93D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FDC8-3F0A-4262-BA4A-FFA6B755F34D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41C0-AC51-4B0B-8DE7-486B1D93D3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FDC8-3F0A-4262-BA4A-FFA6B755F34D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41C0-AC51-4B0B-8DE7-486B1D93D3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33EFDC8-3F0A-4262-BA4A-FFA6B755F34D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E241C0-AC51-4B0B-8DE7-486B1D93D3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572000"/>
            <a:ext cx="65532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Vocabulary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76600"/>
            <a:ext cx="6629400" cy="941034"/>
          </a:xfrm>
        </p:spPr>
        <p:txBody>
          <a:bodyPr/>
          <a:lstStyle/>
          <a:p>
            <a:r>
              <a:rPr lang="en-US" dirty="0" smtClean="0"/>
              <a:t>Geometry: Unit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60672" cy="810828"/>
          </a:xfrm>
        </p:spPr>
        <p:txBody>
          <a:bodyPr/>
          <a:lstStyle/>
          <a:p>
            <a:r>
              <a:rPr lang="en-US" dirty="0" smtClean="0"/>
              <a:t>Examples In the Real world: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Look at the image. Tell me how many examples you can find of the terms you have been given?</a:t>
            </a:r>
            <a:endParaRPr lang="en-US" dirty="0"/>
          </a:p>
        </p:txBody>
      </p:sp>
      <p:pic>
        <p:nvPicPr>
          <p:cNvPr id="1026" name="Picture 2" descr="https://plus.maths.org/content/sites/plus.maths.org/files/features/projective/tracks1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6172200" cy="41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8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60672" cy="810828"/>
          </a:xfrm>
        </p:spPr>
        <p:txBody>
          <a:bodyPr>
            <a:normAutofit/>
          </a:bodyPr>
          <a:lstStyle/>
          <a:p>
            <a:r>
              <a:rPr lang="en-US" dirty="0" smtClean="0"/>
              <a:t>Examples In the Real world: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Look at the image. Tell me how many examples you can find of the terms you have been given?</a:t>
            </a:r>
            <a:endParaRPr lang="en-US" dirty="0"/>
          </a:p>
        </p:txBody>
      </p:sp>
      <p:pic>
        <p:nvPicPr>
          <p:cNvPr id="4098" name="Picture 2" descr="http://cx.aos.ask.com/question/aq/700px-394px/examples-vertical-angles-real-life_e45718bd19f193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2" y="2076091"/>
            <a:ext cx="5334000" cy="481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60672" cy="810828"/>
          </a:xfrm>
        </p:spPr>
        <p:txBody>
          <a:bodyPr/>
          <a:lstStyle/>
          <a:p>
            <a:r>
              <a:rPr lang="en-US" dirty="0" smtClean="0"/>
              <a:t>Examples In the Real world: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Look at the image. Tell me how many examples you can find of the terms you have been given?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6" y="2180492"/>
            <a:ext cx="5638800" cy="467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60672" cy="810828"/>
          </a:xfrm>
        </p:spPr>
        <p:txBody>
          <a:bodyPr/>
          <a:lstStyle/>
          <a:p>
            <a:r>
              <a:rPr lang="en-US" dirty="0" smtClean="0"/>
              <a:t>Examples In the Real world: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en-US" dirty="0" smtClean="0"/>
              <a:t>Look at the image. Tell me how many examples you can find of the terms you have been given?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1350"/>
            <a:ext cx="8763000" cy="636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394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the Diagram Given, Give the Following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8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Content Objective:</a:t>
            </a:r>
            <a:r>
              <a:rPr lang="en-US" dirty="0" smtClean="0"/>
              <a:t> Students </a:t>
            </a:r>
            <a:r>
              <a:rPr lang="en-US" dirty="0"/>
              <a:t>will </a:t>
            </a:r>
            <a:r>
              <a:rPr lang="en-US" dirty="0" smtClean="0"/>
              <a:t>be able to identify, sketch, and label diagrams involving points, lines, planes, and angles.</a:t>
            </a:r>
          </a:p>
          <a:p>
            <a:endParaRPr lang="en-US" dirty="0"/>
          </a:p>
          <a:p>
            <a:r>
              <a:rPr lang="en-US" b="1" u="sng" dirty="0" smtClean="0"/>
              <a:t>Language Objective:</a:t>
            </a:r>
            <a:r>
              <a:rPr lang="en-US" dirty="0" smtClean="0"/>
              <a:t> Students will be able to use symbolic notation to label, in writing, diagrams involving points, lines, planes, </a:t>
            </a:r>
            <a:r>
              <a:rPr lang="en-US" smtClean="0"/>
              <a:t>and angles.</a:t>
            </a:r>
            <a:endParaRPr lang="en-US" b="1" u="sng" dirty="0" smtClean="0"/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74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918"/>
            <a:ext cx="8077200" cy="621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620000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Terms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506"/>
            <a:ext cx="8610600" cy="6290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Terms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304800"/>
            <a:ext cx="94488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Terms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7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Intersecting Lines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336872" cy="990600"/>
          </a:xfrm>
        </p:spPr>
        <p:txBody>
          <a:bodyPr/>
          <a:lstStyle/>
          <a:p>
            <a:pPr marL="342900" lvl="0" indent="-228600" algn="l">
              <a:buClr>
                <a:srgbClr val="93A299"/>
              </a:buClr>
              <a:buFont typeface="Arial" pitchFamily="34" charset="0"/>
              <a:buChar char="•"/>
            </a:pPr>
            <a:endParaRPr lang="en-US" sz="2000" b="0" dirty="0" smtClean="0">
              <a:solidFill>
                <a:srgbClr val="564B3C"/>
              </a:solidFill>
            </a:endParaRPr>
          </a:p>
          <a:p>
            <a:pPr marL="342900" lvl="0" indent="-228600" algn="l">
              <a:buClr>
                <a:srgbClr val="93A299"/>
              </a:buClr>
              <a:buFont typeface="Arial" pitchFamily="34" charset="0"/>
              <a:buChar char="•"/>
            </a:pPr>
            <a:endParaRPr lang="en-US" sz="2000" b="0" dirty="0">
              <a:solidFill>
                <a:srgbClr val="564B3C"/>
              </a:solidFill>
            </a:endParaRPr>
          </a:p>
          <a:p>
            <a:pPr marL="342900" lvl="0" indent="-228600" algn="l">
              <a:buClr>
                <a:srgbClr val="93A299"/>
              </a:buClr>
              <a:buFont typeface="Arial" pitchFamily="34" charset="0"/>
              <a:buChar char="•"/>
            </a:pPr>
            <a:endParaRPr lang="en-US" sz="2000" b="0" dirty="0" smtClean="0">
              <a:solidFill>
                <a:srgbClr val="564B3C"/>
              </a:solidFill>
            </a:endParaRPr>
          </a:p>
          <a:p>
            <a:pPr marL="342900" lvl="0" indent="-228600" algn="l">
              <a:buClr>
                <a:srgbClr val="93A299"/>
              </a:buClr>
              <a:buFont typeface="Arial" pitchFamily="34" charset="0"/>
              <a:buChar char="•"/>
            </a:pPr>
            <a:endParaRPr lang="en-US" sz="2000" b="0" dirty="0">
              <a:solidFill>
                <a:srgbClr val="564B3C"/>
              </a:solidFill>
            </a:endParaRPr>
          </a:p>
          <a:p>
            <a:pPr marL="342900" lvl="0" indent="-228600" algn="l">
              <a:buClr>
                <a:srgbClr val="93A299"/>
              </a:buClr>
              <a:buFont typeface="Arial" pitchFamily="34" charset="0"/>
              <a:buChar char="•"/>
            </a:pPr>
            <a:endParaRPr lang="en-US" sz="2000" b="0" dirty="0" smtClean="0">
              <a:solidFill>
                <a:srgbClr val="564B3C"/>
              </a:solidFill>
            </a:endParaRPr>
          </a:p>
          <a:p>
            <a:pPr marL="342900" lvl="0" indent="-228600" algn="l">
              <a:buClr>
                <a:srgbClr val="93A299"/>
              </a:buClr>
              <a:buFont typeface="Arial" pitchFamily="34" charset="0"/>
              <a:buChar char="•"/>
            </a:pPr>
            <a:endParaRPr lang="en-US" sz="2000" b="0" dirty="0">
              <a:solidFill>
                <a:srgbClr val="564B3C"/>
              </a:solidFill>
            </a:endParaRPr>
          </a:p>
          <a:p>
            <a:pPr marL="342900" lvl="0" indent="-228600" algn="l">
              <a:buClr>
                <a:srgbClr val="93A299"/>
              </a:buClr>
              <a:buFont typeface="Arial" pitchFamily="34" charset="0"/>
              <a:buChar char="•"/>
            </a:pPr>
            <a:endParaRPr lang="en-US" sz="2000" b="0" dirty="0" smtClean="0">
              <a:solidFill>
                <a:srgbClr val="564B3C"/>
              </a:solidFill>
            </a:endParaRPr>
          </a:p>
          <a:p>
            <a:pPr marL="342900" lvl="0" indent="-228600" algn="l">
              <a:buClr>
                <a:srgbClr val="93A299"/>
              </a:buClr>
              <a:buFont typeface="Arial" pitchFamily="34" charset="0"/>
              <a:buChar char="•"/>
            </a:pPr>
            <a:endParaRPr lang="en-US" sz="2000" b="0" dirty="0">
              <a:solidFill>
                <a:srgbClr val="564B3C"/>
              </a:solidFill>
            </a:endParaRPr>
          </a:p>
          <a:p>
            <a:pPr marL="342900" lvl="0" indent="-228600" algn="l">
              <a:buClr>
                <a:srgbClr val="93A299"/>
              </a:buClr>
              <a:buFont typeface="Arial" pitchFamily="34" charset="0"/>
              <a:buChar char="•"/>
            </a:pPr>
            <a:endParaRPr lang="en-US" sz="2000" b="0" dirty="0" smtClean="0">
              <a:solidFill>
                <a:srgbClr val="564B3C"/>
              </a:solidFill>
            </a:endParaRPr>
          </a:p>
          <a:p>
            <a:pPr marL="342900" lvl="0" indent="-228600" algn="l">
              <a:buClr>
                <a:srgbClr val="93A299"/>
              </a:buClr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564B3C"/>
                </a:solidFill>
              </a:rPr>
              <a:t>The </a:t>
            </a:r>
            <a:r>
              <a:rPr lang="en-US" sz="2000" b="0" dirty="0">
                <a:solidFill>
                  <a:srgbClr val="564B3C"/>
                </a:solidFill>
              </a:rPr>
              <a:t>intersection of two figures is the set of points that are in both figures.</a:t>
            </a:r>
          </a:p>
          <a:p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4040188" cy="38862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i="1" dirty="0" smtClean="0"/>
              <a:t>A</a:t>
            </a:r>
            <a:r>
              <a:rPr lang="en-US" sz="2000" dirty="0" smtClean="0"/>
              <a:t> is in </a:t>
            </a:r>
            <a:r>
              <a:rPr lang="en-US" sz="2000" i="1" dirty="0" smtClean="0"/>
              <a:t>l, </a:t>
            </a:r>
            <a:r>
              <a:rPr lang="en-US" sz="2000" dirty="0" smtClean="0"/>
              <a:t>or A is on </a:t>
            </a:r>
            <a:r>
              <a:rPr lang="en-US" sz="2000" i="1" dirty="0" smtClean="0"/>
              <a:t>l.</a:t>
            </a:r>
          </a:p>
          <a:p>
            <a:pPr marL="114300" indent="0">
              <a:buNone/>
            </a:pPr>
            <a:r>
              <a:rPr lang="en-US" sz="2000" i="1" dirty="0" smtClean="0"/>
              <a:t>l </a:t>
            </a:r>
            <a:r>
              <a:rPr lang="en-US" sz="2000" dirty="0" smtClean="0"/>
              <a:t>contains </a:t>
            </a:r>
            <a:r>
              <a:rPr lang="en-US" sz="2000" i="1" dirty="0" smtClean="0"/>
              <a:t>A</a:t>
            </a:r>
            <a:r>
              <a:rPr lang="en-US" sz="2000" dirty="0" smtClean="0"/>
              <a:t>.</a:t>
            </a:r>
          </a:p>
          <a:p>
            <a:pPr marL="114300" indent="0">
              <a:buNone/>
            </a:pPr>
            <a:r>
              <a:rPr lang="en-US" sz="2000" i="1" dirty="0" smtClean="0"/>
              <a:t>l </a:t>
            </a:r>
            <a:r>
              <a:rPr lang="en-US" sz="2000" dirty="0" smtClean="0"/>
              <a:t>passes through </a:t>
            </a:r>
            <a:r>
              <a:rPr lang="en-US" sz="2000" i="1" dirty="0" smtClean="0"/>
              <a:t>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38400"/>
            <a:ext cx="4041775" cy="3840162"/>
          </a:xfrm>
        </p:spPr>
        <p:txBody>
          <a:bodyPr>
            <a:normAutofit/>
          </a:bodyPr>
          <a:lstStyle/>
          <a:p>
            <a:pPr lvl="0">
              <a:buClr>
                <a:srgbClr val="93A299"/>
              </a:buClr>
            </a:pPr>
            <a:endParaRPr lang="en-US" sz="2000" i="1" dirty="0" smtClean="0">
              <a:solidFill>
                <a:srgbClr val="564B3C"/>
              </a:solidFill>
            </a:endParaRPr>
          </a:p>
          <a:p>
            <a:pPr lvl="0">
              <a:buClr>
                <a:srgbClr val="93A299"/>
              </a:buClr>
            </a:pPr>
            <a:endParaRPr lang="en-US" sz="2000" i="1" dirty="0">
              <a:solidFill>
                <a:srgbClr val="564B3C"/>
              </a:solidFill>
            </a:endParaRPr>
          </a:p>
          <a:p>
            <a:pPr lvl="0">
              <a:buClr>
                <a:srgbClr val="93A299"/>
              </a:buClr>
            </a:pPr>
            <a:endParaRPr lang="en-US" sz="2000" i="1" dirty="0" smtClean="0">
              <a:solidFill>
                <a:srgbClr val="564B3C"/>
              </a:solidFill>
            </a:endParaRPr>
          </a:p>
          <a:p>
            <a:pPr lvl="0">
              <a:buClr>
                <a:srgbClr val="93A299"/>
              </a:buClr>
            </a:pPr>
            <a:endParaRPr lang="en-US" sz="2000" i="1" dirty="0">
              <a:solidFill>
                <a:srgbClr val="564B3C"/>
              </a:solidFill>
            </a:endParaRPr>
          </a:p>
          <a:p>
            <a:pPr lvl="0">
              <a:buClr>
                <a:srgbClr val="93A299"/>
              </a:buClr>
            </a:pPr>
            <a:endParaRPr lang="en-US" sz="2000" i="1" dirty="0" smtClean="0">
              <a:solidFill>
                <a:srgbClr val="564B3C"/>
              </a:solidFill>
            </a:endParaRPr>
          </a:p>
          <a:p>
            <a:pPr lvl="0">
              <a:buClr>
                <a:srgbClr val="93A299"/>
              </a:buClr>
            </a:pPr>
            <a:r>
              <a:rPr lang="en-US" sz="2000" i="1" dirty="0" smtClean="0">
                <a:solidFill>
                  <a:srgbClr val="564B3C"/>
                </a:solidFill>
              </a:rPr>
              <a:t>l </a:t>
            </a:r>
            <a:r>
              <a:rPr lang="en-US" sz="2000" dirty="0" smtClean="0">
                <a:solidFill>
                  <a:srgbClr val="564B3C"/>
                </a:solidFill>
              </a:rPr>
              <a:t>and</a:t>
            </a:r>
            <a:r>
              <a:rPr lang="en-US" sz="2000" i="1" dirty="0" smtClean="0">
                <a:solidFill>
                  <a:srgbClr val="564B3C"/>
                </a:solidFill>
              </a:rPr>
              <a:t> h </a:t>
            </a:r>
            <a:r>
              <a:rPr lang="en-US" sz="2000" dirty="0" smtClean="0">
                <a:solidFill>
                  <a:srgbClr val="564B3C"/>
                </a:solidFill>
              </a:rPr>
              <a:t>intersect in </a:t>
            </a:r>
            <a:r>
              <a:rPr lang="en-US" sz="2000" i="1" dirty="0" smtClean="0">
                <a:solidFill>
                  <a:srgbClr val="564B3C"/>
                </a:solidFill>
              </a:rPr>
              <a:t>O.</a:t>
            </a:r>
            <a:endParaRPr lang="en-US" sz="2000" i="1" dirty="0">
              <a:solidFill>
                <a:srgbClr val="564B3C"/>
              </a:solidFill>
            </a:endParaRPr>
          </a:p>
          <a:p>
            <a:pPr marL="114300" lvl="0" indent="0">
              <a:buClr>
                <a:srgbClr val="93A299"/>
              </a:buClr>
              <a:buNone/>
            </a:pPr>
            <a:r>
              <a:rPr lang="en-US" sz="2000" i="1" dirty="0">
                <a:solidFill>
                  <a:srgbClr val="564B3C"/>
                </a:solidFill>
              </a:rPr>
              <a:t>l </a:t>
            </a:r>
            <a:r>
              <a:rPr lang="en-US" sz="2000" dirty="0" smtClean="0">
                <a:solidFill>
                  <a:srgbClr val="564B3C"/>
                </a:solidFill>
              </a:rPr>
              <a:t>and h intersect a</a:t>
            </a:r>
            <a:r>
              <a:rPr lang="en-US" sz="2000" i="1" dirty="0" smtClean="0">
                <a:solidFill>
                  <a:srgbClr val="564B3C"/>
                </a:solidFill>
              </a:rPr>
              <a:t>t O.</a:t>
            </a:r>
            <a:endParaRPr lang="en-US" sz="2000" dirty="0">
              <a:solidFill>
                <a:srgbClr val="564B3C"/>
              </a:solidFill>
            </a:endParaRPr>
          </a:p>
          <a:p>
            <a:pPr marL="114300" lvl="0" indent="0">
              <a:buClr>
                <a:srgbClr val="93A299"/>
              </a:buClr>
              <a:buNone/>
            </a:pPr>
            <a:r>
              <a:rPr lang="en-US" sz="2000" i="1" dirty="0" smtClean="0">
                <a:solidFill>
                  <a:srgbClr val="564B3C"/>
                </a:solidFill>
              </a:rPr>
              <a:t>O </a:t>
            </a:r>
            <a:r>
              <a:rPr lang="en-US" sz="2000" dirty="0" smtClean="0">
                <a:solidFill>
                  <a:srgbClr val="564B3C"/>
                </a:solidFill>
              </a:rPr>
              <a:t>is the intersection of </a:t>
            </a:r>
            <a:r>
              <a:rPr lang="en-US" sz="2000" i="1" dirty="0" smtClean="0">
                <a:solidFill>
                  <a:srgbClr val="564B3C"/>
                </a:solidFill>
              </a:rPr>
              <a:t>l </a:t>
            </a:r>
            <a:r>
              <a:rPr lang="en-US" sz="2000" dirty="0" smtClean="0">
                <a:solidFill>
                  <a:srgbClr val="564B3C"/>
                </a:solidFill>
              </a:rPr>
              <a:t>and</a:t>
            </a:r>
            <a:r>
              <a:rPr lang="en-US" sz="2000" i="1" dirty="0" smtClean="0">
                <a:solidFill>
                  <a:srgbClr val="564B3C"/>
                </a:solidFill>
              </a:rPr>
              <a:t> h.</a:t>
            </a:r>
            <a:endParaRPr lang="en-US" sz="2000" dirty="0">
              <a:solidFill>
                <a:srgbClr val="564B3C"/>
              </a:solidFill>
            </a:endParaRPr>
          </a:p>
          <a:p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31982" y="3149600"/>
            <a:ext cx="25908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219200" y="3671455"/>
            <a:ext cx="76200" cy="13854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0600" y="333457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1782" y="27802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</a:t>
            </a:r>
            <a:endParaRPr lang="en-US" i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029200" y="3290455"/>
            <a:ext cx="25908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00600" y="3149600"/>
            <a:ext cx="32766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86600" y="307352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280591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56927" y="316831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629400" y="3505200"/>
            <a:ext cx="76200" cy="13854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/>
          <p:cNvSpPr/>
          <p:nvPr/>
        </p:nvSpPr>
        <p:spPr>
          <a:xfrm rot="19208229">
            <a:off x="5208176" y="3598163"/>
            <a:ext cx="1699447" cy="699174"/>
          </a:xfrm>
          <a:prstGeom prst="parallelogram">
            <a:avLst>
              <a:gd name="adj" fmla="val 4779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381000" y="3188854"/>
            <a:ext cx="3352800" cy="1230745"/>
          </a:xfrm>
          <a:prstGeom prst="parallelogram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Intersecting 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5906" y="2927578"/>
            <a:ext cx="4040188" cy="3687762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i="1" dirty="0"/>
              <a:t>k</a:t>
            </a:r>
            <a:r>
              <a:rPr lang="en-US" sz="2000" dirty="0" smtClean="0"/>
              <a:t> and </a:t>
            </a:r>
            <a:r>
              <a:rPr lang="en-US" sz="2000" i="1" dirty="0" smtClean="0"/>
              <a:t>P</a:t>
            </a:r>
            <a:r>
              <a:rPr lang="en-US" sz="2000" dirty="0" smtClean="0"/>
              <a:t> are in </a:t>
            </a:r>
            <a:r>
              <a:rPr lang="en-US" sz="2000" i="1" dirty="0" smtClean="0"/>
              <a:t>M.</a:t>
            </a:r>
          </a:p>
          <a:p>
            <a:pPr marL="114300" indent="0">
              <a:buNone/>
            </a:pPr>
            <a:r>
              <a:rPr lang="en-US" sz="2000" i="1" dirty="0" smtClean="0"/>
              <a:t>M </a:t>
            </a:r>
            <a:r>
              <a:rPr lang="en-US" sz="2000" dirty="0" smtClean="0"/>
              <a:t>contains </a:t>
            </a:r>
            <a:r>
              <a:rPr lang="en-US" sz="2000" i="1" dirty="0" smtClean="0"/>
              <a:t>k</a:t>
            </a:r>
            <a:r>
              <a:rPr lang="en-US" sz="2000" dirty="0" smtClean="0"/>
              <a:t> and </a:t>
            </a:r>
            <a:r>
              <a:rPr lang="en-US" sz="2000" i="1" dirty="0" smtClean="0"/>
              <a:t>P</a:t>
            </a:r>
            <a:r>
              <a:rPr lang="en-US" sz="2000" dirty="0" smtClean="0"/>
              <a:t>.</a:t>
            </a:r>
          </a:p>
          <a:p>
            <a:pPr marL="114300" indent="0">
              <a:buNone/>
            </a:pPr>
            <a:r>
              <a:rPr lang="en-US" sz="2000" i="1" dirty="0" smtClean="0"/>
              <a:t>j </a:t>
            </a:r>
            <a:r>
              <a:rPr lang="en-US" sz="2000" dirty="0" smtClean="0"/>
              <a:t>intersects </a:t>
            </a:r>
            <a:r>
              <a:rPr lang="en-US" sz="2000" i="1" dirty="0" smtClean="0"/>
              <a:t>M</a:t>
            </a:r>
            <a:r>
              <a:rPr lang="en-US" sz="2000" dirty="0" smtClean="0"/>
              <a:t> at </a:t>
            </a:r>
            <a:r>
              <a:rPr lang="en-US" sz="2000" i="1" dirty="0" smtClean="0"/>
              <a:t>P.</a:t>
            </a:r>
          </a:p>
          <a:p>
            <a:pPr marL="114300" indent="0">
              <a:buNone/>
            </a:pPr>
            <a:r>
              <a:rPr lang="en-US" sz="2000" i="1" dirty="0" smtClean="0"/>
              <a:t>P </a:t>
            </a:r>
            <a:r>
              <a:rPr lang="en-US" sz="2000" dirty="0" smtClean="0"/>
              <a:t>is the intersection of </a:t>
            </a:r>
            <a:r>
              <a:rPr lang="en-US" sz="2000" i="1" dirty="0" smtClean="0"/>
              <a:t>j</a:t>
            </a:r>
            <a:r>
              <a:rPr lang="en-US" sz="2000" dirty="0" smtClean="0"/>
              <a:t> and </a:t>
            </a:r>
            <a:r>
              <a:rPr lang="en-US" sz="2000" i="1" dirty="0" smtClean="0"/>
              <a:t>M</a:t>
            </a:r>
            <a:r>
              <a:rPr lang="en-US" sz="2000" dirty="0" smtClean="0"/>
              <a:t>.</a:t>
            </a:r>
            <a:endParaRPr lang="en-US" sz="20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800" y="1600200"/>
            <a:ext cx="8458199" cy="990600"/>
          </a:xfrm>
        </p:spPr>
        <p:txBody>
          <a:bodyPr/>
          <a:lstStyle/>
          <a:p>
            <a:pPr algn="l"/>
            <a:r>
              <a:rPr lang="en-US" sz="2000" b="0" dirty="0" smtClean="0"/>
              <a:t>Similar Intersections can occur between a lines and a plane, or between two planes</a:t>
            </a:r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280477" y="2966465"/>
                <a:ext cx="4457700" cy="3687762"/>
              </a:xfrm>
            </p:spPr>
            <p:txBody>
              <a:bodyPr>
                <a:normAutofit/>
              </a:bodyPr>
              <a:lstStyle/>
              <a:p>
                <a:pPr lvl="0">
                  <a:buClr>
                    <a:srgbClr val="93A299"/>
                  </a:buClr>
                </a:pPr>
                <a:endParaRPr lang="en-US" sz="2000" i="1" dirty="0" smtClean="0">
                  <a:solidFill>
                    <a:srgbClr val="564B3C"/>
                  </a:solidFill>
                </a:endParaRPr>
              </a:p>
              <a:p>
                <a:pPr lvl="0">
                  <a:buClr>
                    <a:srgbClr val="93A299"/>
                  </a:buClr>
                </a:pPr>
                <a:endParaRPr lang="en-US" sz="2000" i="1" dirty="0">
                  <a:solidFill>
                    <a:srgbClr val="564B3C"/>
                  </a:solidFill>
                </a:endParaRPr>
              </a:p>
              <a:p>
                <a:pPr lvl="0">
                  <a:buClr>
                    <a:srgbClr val="93A299"/>
                  </a:buClr>
                </a:pPr>
                <a:endParaRPr lang="en-US" sz="2000" i="1" dirty="0" smtClean="0">
                  <a:solidFill>
                    <a:srgbClr val="564B3C"/>
                  </a:solidFill>
                </a:endParaRPr>
              </a:p>
              <a:p>
                <a:pPr lvl="0">
                  <a:buClr>
                    <a:srgbClr val="93A299"/>
                  </a:buClr>
                </a:pPr>
                <a:endParaRPr lang="en-US" sz="2000" i="1" dirty="0">
                  <a:solidFill>
                    <a:srgbClr val="564B3C"/>
                  </a:solidFill>
                </a:endParaRPr>
              </a:p>
              <a:p>
                <a:pPr lvl="0">
                  <a:buClr>
                    <a:srgbClr val="93A299"/>
                  </a:buClr>
                </a:pPr>
                <a:endParaRPr lang="en-US" sz="2000" i="1" dirty="0" smtClean="0">
                  <a:solidFill>
                    <a:srgbClr val="564B3C"/>
                  </a:solidFill>
                </a:endParaRPr>
              </a:p>
              <a:p>
                <a:pPr lvl="0">
                  <a:buClr>
                    <a:srgbClr val="93A299"/>
                  </a:buClr>
                </a:pPr>
                <a:r>
                  <a:rPr lang="en-US" sz="2000" i="1" dirty="0" smtClean="0">
                    <a:solidFill>
                      <a:srgbClr val="564B3C"/>
                    </a:solidFill>
                  </a:rPr>
                  <a:t>M </a:t>
                </a:r>
                <a:r>
                  <a:rPr lang="en-US" sz="2000" dirty="0" smtClean="0">
                    <a:solidFill>
                      <a:srgbClr val="564B3C"/>
                    </a:solidFill>
                  </a:rPr>
                  <a:t>and</a:t>
                </a:r>
                <a:r>
                  <a:rPr lang="en-US" sz="2000" i="1" dirty="0" smtClean="0">
                    <a:solidFill>
                      <a:srgbClr val="564B3C"/>
                    </a:solidFill>
                  </a:rPr>
                  <a:t> N </a:t>
                </a:r>
                <a:r>
                  <a:rPr lang="en-US" sz="2000" dirty="0" smtClean="0">
                    <a:solidFill>
                      <a:srgbClr val="564B3C"/>
                    </a:solidFill>
                  </a:rPr>
                  <a:t>intersect in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000" i="1" smtClean="0">
                            <a:solidFill>
                              <a:srgbClr val="564B3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564B3C"/>
                            </a:solidFill>
                            <a:latin typeface="Cambria Math"/>
                          </a:rPr>
                          <m:t>𝑋𝑌</m:t>
                        </m:r>
                      </m:e>
                    </m:acc>
                  </m:oMath>
                </a14:m>
                <a:r>
                  <a:rPr lang="en-US" sz="2000" i="1" dirty="0" smtClean="0">
                    <a:solidFill>
                      <a:srgbClr val="564B3C"/>
                    </a:solidFill>
                  </a:rPr>
                  <a:t>.</a:t>
                </a:r>
                <a:endParaRPr lang="en-US" sz="2000" i="1" dirty="0">
                  <a:solidFill>
                    <a:srgbClr val="564B3C"/>
                  </a:solidFill>
                </a:endParaRPr>
              </a:p>
              <a:p>
                <a:pPr marL="114300" lvl="0" indent="0">
                  <a:buClr>
                    <a:srgbClr val="93A299"/>
                  </a:buClr>
                  <a:buNone/>
                </a:pPr>
                <a:r>
                  <a:rPr lang="en-US" sz="2000" dirty="0">
                    <a:solidFill>
                      <a:srgbClr val="564B3C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000" i="1">
                            <a:solidFill>
                              <a:srgbClr val="564B3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564B3C"/>
                            </a:solidFill>
                            <a:latin typeface="Cambria Math"/>
                          </a:rPr>
                          <m:t>𝑋𝑌</m:t>
                        </m:r>
                      </m:e>
                    </m:acc>
                  </m:oMath>
                </a14:m>
                <a:r>
                  <a:rPr lang="en-US" sz="2000" i="1" dirty="0">
                    <a:solidFill>
                      <a:srgbClr val="564B3C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564B3C"/>
                    </a:solidFill>
                  </a:rPr>
                  <a:t>is the intersection of M and N.</a:t>
                </a:r>
              </a:p>
              <a:p>
                <a:pPr marL="114300" lvl="0" indent="0">
                  <a:buClr>
                    <a:srgbClr val="93A299"/>
                  </a:buClr>
                  <a:buNone/>
                </a:pPr>
                <a:r>
                  <a:rPr lang="en-US" sz="2000" dirty="0">
                    <a:solidFill>
                      <a:srgbClr val="564B3C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000" i="1">
                            <a:solidFill>
                              <a:srgbClr val="564B3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564B3C"/>
                            </a:solidFill>
                            <a:latin typeface="Cambria Math"/>
                          </a:rPr>
                          <m:t>𝑋𝑌</m:t>
                        </m:r>
                      </m:e>
                    </m:acc>
                  </m:oMath>
                </a14:m>
                <a:r>
                  <a:rPr lang="en-US" sz="2000" dirty="0" smtClean="0"/>
                  <a:t> is in </a:t>
                </a:r>
                <a:r>
                  <a:rPr lang="en-US" sz="2000" i="1" dirty="0" smtClean="0"/>
                  <a:t>M</a:t>
                </a:r>
                <a:r>
                  <a:rPr lang="en-US" sz="2000" dirty="0" smtClean="0"/>
                  <a:t> and </a:t>
                </a:r>
                <a:r>
                  <a:rPr lang="en-US" sz="2000" i="1" dirty="0" smtClean="0"/>
                  <a:t>N.</a:t>
                </a:r>
              </a:p>
              <a:p>
                <a:pPr marL="114300" lvl="0" indent="0">
                  <a:buClr>
                    <a:srgbClr val="93A299"/>
                  </a:buClr>
                  <a:buNone/>
                </a:pPr>
                <a:endParaRPr lang="en-US" sz="2000" i="1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280477" y="2966465"/>
                <a:ext cx="4457700" cy="3687762"/>
              </a:xfrm>
              <a:blipFill rotWithShape="1">
                <a:blip r:embed="rId2"/>
                <a:stretch>
                  <a:fillRect r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676400" y="346138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57200" y="4159827"/>
            <a:ext cx="2895600" cy="10737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4145" y="389786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13" name="Oval 12"/>
          <p:cNvSpPr/>
          <p:nvPr/>
        </p:nvSpPr>
        <p:spPr>
          <a:xfrm>
            <a:off x="1981200" y="3602182"/>
            <a:ext cx="76200" cy="1385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1485900" y="2667000"/>
            <a:ext cx="533400" cy="1004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19300" y="3670891"/>
            <a:ext cx="609600" cy="105294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19200" y="259713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j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276600" y="3149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endParaRPr lang="en-US" i="1" dirty="0"/>
          </a:p>
        </p:txBody>
      </p:sp>
      <p:sp>
        <p:nvSpPr>
          <p:cNvPr id="32" name="Parallelogram 31"/>
          <p:cNvSpPr/>
          <p:nvPr/>
        </p:nvSpPr>
        <p:spPr>
          <a:xfrm>
            <a:off x="4285673" y="3188854"/>
            <a:ext cx="3669145" cy="868280"/>
          </a:xfrm>
          <a:prstGeom prst="parallelogram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435273" y="313118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endParaRPr lang="en-US" i="1" dirty="0"/>
          </a:p>
        </p:txBody>
      </p:sp>
      <p:sp>
        <p:nvSpPr>
          <p:cNvPr id="37" name="Parallelogram 36"/>
          <p:cNvSpPr/>
          <p:nvPr/>
        </p:nvSpPr>
        <p:spPr>
          <a:xfrm rot="19208229">
            <a:off x="5008638" y="2844825"/>
            <a:ext cx="1756137" cy="689922"/>
          </a:xfrm>
          <a:prstGeom prst="parallelogram">
            <a:avLst>
              <a:gd name="adj" fmla="val 4779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6509327" y="3170236"/>
            <a:ext cx="196273" cy="777514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486400" y="3169227"/>
            <a:ext cx="1022927" cy="2019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43600" y="259713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endParaRPr lang="en-US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4967885" y="404218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6400800" y="283292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466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753</TotalTime>
  <Words>345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Apothecary</vt:lpstr>
      <vt:lpstr>Geometry: Unit 2</vt:lpstr>
      <vt:lpstr>Warm-up</vt:lpstr>
      <vt:lpstr>Geometric Vocabulary</vt:lpstr>
      <vt:lpstr>Basic Terms</vt:lpstr>
      <vt:lpstr>Basic Terms Continued</vt:lpstr>
      <vt:lpstr>Basic Terms Continued</vt:lpstr>
      <vt:lpstr>Basic Terms Continued</vt:lpstr>
      <vt:lpstr>Intersecting Lines</vt:lpstr>
      <vt:lpstr>Intersecting Planes</vt:lpstr>
      <vt:lpstr>Examples In the Real world: #1</vt:lpstr>
      <vt:lpstr>Examples In the Real world: #2</vt:lpstr>
      <vt:lpstr>Examples In the Real world: #3</vt:lpstr>
      <vt:lpstr>Examples In the Real world: #4</vt:lpstr>
      <vt:lpstr>Using the Diagram Given, Give the Following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Geometry: Unit 2</dc:title>
  <dc:creator>David Leon</dc:creator>
  <cp:lastModifiedBy>David Leon</cp:lastModifiedBy>
  <cp:revision>22</cp:revision>
  <dcterms:created xsi:type="dcterms:W3CDTF">2015-09-16T04:46:04Z</dcterms:created>
  <dcterms:modified xsi:type="dcterms:W3CDTF">2015-09-18T00:05:09Z</dcterms:modified>
</cp:coreProperties>
</file>