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E13E9-2B92-42C9-AD9C-BB29DF2193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DEC3D0-62BD-4B8B-BCC9-B7BB33440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105400"/>
            <a:ext cx="6477000" cy="762000"/>
          </a:xfrm>
        </p:spPr>
        <p:txBody>
          <a:bodyPr/>
          <a:lstStyle/>
          <a:p>
            <a:r>
              <a:rPr lang="en-US" dirty="0" smtClean="0"/>
              <a:t>Geometry Unit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Parallel and Perpendicular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763000" cy="35052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 smtClean="0">
                    <a:latin typeface="Comic Sans MS" panose="030F0702030302020204" pitchFamily="66" charset="0"/>
                  </a:rPr>
                  <a:t>Given the following equation, already in slope-intercept form, identify the slope of a line that is parallel and perpendicular to it: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𝑦</m:t>
                      </m:r>
                      <m:r>
                        <a:rPr lang="en-US" sz="2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2600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600" dirty="0" smtClean="0">
                    <a:latin typeface="Comic Sans MS" panose="030F0702030302020204" pitchFamily="66" charset="0"/>
                  </a:rPr>
                  <a:t>Solution: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600" dirty="0" smtClean="0">
                    <a:latin typeface="Comic Sans MS" panose="030F0702030302020204" pitchFamily="66" charset="0"/>
                  </a:rPr>
                  <a:t>Thus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763000" cy="3505200"/>
              </a:xfrm>
              <a:blipFill rotWithShape="1">
                <a:blip r:embed="rId2"/>
                <a:stretch>
                  <a:fillRect l="-1253" t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3697980"/>
                <a:ext cx="5257786" cy="4930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The slope of this line is </a:t>
                </a:r>
                <a14:m>
                  <m:oMath xmlns:m="http://schemas.openxmlformats.org/officeDocument/2006/math">
                    <m:r>
                      <a:rPr lang="en-US" sz="2600" b="1" i="1" kern="0" noProof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𝒎</m:t>
                    </m:r>
                    <m:r>
                      <a:rPr lang="en-US" sz="2600" b="1" i="1" kern="0" noProof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600" b="1" i="1" kern="0" noProof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kern="0" noProof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kern="0" noProof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600" b="1" i="1" kern="0" noProof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kumimoji="0" lang="en-US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697980"/>
                <a:ext cx="5257786" cy="493020"/>
              </a:xfrm>
              <a:prstGeom prst="rect">
                <a:avLst/>
              </a:prstGeom>
              <a:blipFill rotWithShape="1">
                <a:blip r:embed="rId3"/>
                <a:stretch>
                  <a:fillRect l="-2088"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005633"/>
                <a:ext cx="3549370" cy="1047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Slope of Parallel Line: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‖</m:t>
                          </m:r>
                        </m:sub>
                      </m:sSub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0" lang="en-US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005633"/>
                <a:ext cx="3549370" cy="1047146"/>
              </a:xfrm>
              <a:prstGeom prst="rect">
                <a:avLst/>
              </a:prstGeom>
              <a:blipFill rotWithShape="1">
                <a:blip r:embed="rId4"/>
                <a:stretch>
                  <a:fillRect l="-2921" t="-5233" r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91000" y="5037565"/>
                <a:ext cx="4525598" cy="1049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Slope of Perpendicular Line: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600" b="1" i="1" ker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</m:sub>
                      </m:sSub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kumimoji="0" lang="en-US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037565"/>
                <a:ext cx="4525598" cy="1049775"/>
              </a:xfrm>
              <a:prstGeom prst="rect">
                <a:avLst/>
              </a:prstGeom>
              <a:blipFill rotWithShape="1">
                <a:blip r:embed="rId5"/>
                <a:stretch>
                  <a:fillRect l="-2426" t="-5202" r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9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46420"/>
            <a:ext cx="8613648" cy="478297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>
                <a:latin typeface="Comic Sans MS" panose="030F0702030302020204" pitchFamily="66" charset="0"/>
              </a:rPr>
              <a:t>Horizontal: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 smtClean="0">
                <a:latin typeface="Comic Sans MS" panose="030F0702030302020204" pitchFamily="66" charset="0"/>
              </a:rPr>
              <a:t>Recall:</a:t>
            </a:r>
            <a:endParaRPr lang="en-US" sz="2600" dirty="0"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endParaRPr lang="en-US" sz="2600" dirty="0"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Comic Sans MS" panose="030F0702030302020204" pitchFamily="66" charset="0"/>
              </a:rPr>
              <a:t>Vertical: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dirty="0">
                <a:latin typeface="Comic Sans MS" panose="030F0702030302020204" pitchFamily="66" charset="0"/>
              </a:rPr>
              <a:t>Recall: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600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2691" y="152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Equations for Horizontal and Vertical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11399" y="1828800"/>
                <a:ext cx="539064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2600" b="1" i="1" kern="0" noProof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𝒚</m:t>
                    </m:r>
                    <m:r>
                      <a:rPr lang="en-US" sz="2600" b="1" i="1" kern="0" noProof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r>
                      <a:rPr lang="en-US" sz="2600" b="1" i="1" kern="0" noProof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, where</a:t>
                </a:r>
                <a:r>
                  <a:rPr kumimoji="0" lang="en-US" sz="2600" b="0" i="0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 </a:t>
                </a:r>
                <a:r>
                  <a:rPr kumimoji="0" lang="en-US" sz="2600" b="0" i="1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b</a:t>
                </a:r>
                <a:r>
                  <a:rPr kumimoji="0" lang="en-US" sz="2600" b="0" i="0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 can be any number</a:t>
                </a:r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399" y="1828800"/>
                <a:ext cx="5390643" cy="492443"/>
              </a:xfrm>
              <a:prstGeom prst="rect">
                <a:avLst/>
              </a:prstGeom>
              <a:blipFill rotWithShape="1">
                <a:blip r:embed="rId2"/>
                <a:stretch>
                  <a:fillRect t="-11111" r="-1584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05000" y="3733800"/>
                <a:ext cx="536698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2600" b="1" i="1" kern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𝒙</m:t>
                    </m:r>
                    <m:r>
                      <a:rPr lang="en-US" sz="2600" b="1" i="1" kern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r>
                      <a:rPr lang="en-US" sz="2600" b="1" i="1" kern="0" dirty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, where 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a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mic Sans MS" pitchFamily="66" charset="0"/>
                  </a:rPr>
                  <a:t> can be any number</a:t>
                </a:r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733800"/>
                <a:ext cx="5366982" cy="492443"/>
              </a:xfrm>
              <a:prstGeom prst="rect">
                <a:avLst/>
              </a:prstGeom>
              <a:blipFill rotWithShape="1">
                <a:blip r:embed="rId3"/>
                <a:stretch>
                  <a:fillRect t="-11250" r="-1364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219200" y="2479357"/>
            <a:ext cx="39693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noProof="0" dirty="0" smtClean="0">
                <a:solidFill>
                  <a:sysClr val="windowText" lastClr="000000"/>
                </a:solidFill>
                <a:latin typeface="Comic Sans MS" pitchFamily="66" charset="0"/>
              </a:rPr>
              <a:t>The slope is always Zero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58" y="4384357"/>
            <a:ext cx="47628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The slope is always undefined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3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</p:spPr>
            <p:txBody>
              <a:bodyPr/>
              <a:lstStyle/>
              <a:p>
                <a:r>
                  <a:rPr lang="en-US" dirty="0" smtClean="0"/>
                  <a:t>Write the linear equation, in Slope-Intercept Form, for a line the given information.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1.) Slope: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; Passes Through (8, 6)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  <a:blipFill rotWithShape="1">
                <a:blip r:embed="rId2"/>
                <a:stretch>
                  <a:fillRect l="-1571" t="-3205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3352800"/>
                <a:ext cx="452581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u="sng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  <m:r>
                            <a:rPr lang="en-US" sz="2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−6=−2 (</m:t>
                      </m:r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i="1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b="0" i="1" smtClean="0">
                          <a:latin typeface="Cambria Math"/>
                        </a:rPr>
                        <m:t>−6</m:t>
                      </m:r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latin typeface="Cambria Math"/>
                        </a:rPr>
                        <m:t>−</m:t>
                      </m:r>
                      <m:r>
                        <a:rPr lang="en-US" sz="2600" b="0" i="1" smtClean="0">
                          <a:latin typeface="Cambria Math"/>
                        </a:rPr>
                        <m:t>2</m:t>
                      </m:r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+16</m:t>
                      </m:r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/>
                        </a:rPr>
                        <m:t>𝒚</m:t>
                      </m:r>
                      <m:r>
                        <a:rPr lang="en-US" sz="2600" b="1" i="1">
                          <a:latin typeface="Cambria Math"/>
                        </a:rPr>
                        <m:t>=−</m:t>
                      </m:r>
                      <m:r>
                        <a:rPr lang="en-US" sz="2600" b="1" i="1" smtClean="0">
                          <a:latin typeface="Cambria Math"/>
                        </a:rPr>
                        <m:t>𝟐</m:t>
                      </m:r>
                      <m:r>
                        <a:rPr lang="en-US" sz="2600" b="1" i="1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+</m:t>
                      </m:r>
                      <m:r>
                        <a:rPr lang="en-US" sz="2600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sz="2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2800"/>
                <a:ext cx="4525818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2426" t="-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85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</p:spPr>
            <p:txBody>
              <a:bodyPr/>
              <a:lstStyle/>
              <a:p>
                <a:r>
                  <a:rPr lang="en-US" dirty="0" smtClean="0"/>
                  <a:t>Write the linear equation, in Slope-Intercept Form, for a line the given information.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2.) Slope: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; Passes Through (3, 1)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  <a:blipFill rotWithShape="1">
                <a:blip r:embed="rId2"/>
                <a:stretch>
                  <a:fillRect l="-1571" t="-3205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3276600"/>
                <a:ext cx="4525818" cy="3291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u="sng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  <m:r>
                            <a:rPr lang="en-US" sz="2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−1=−</m:t>
                      </m:r>
                      <m:f>
                        <m:fPr>
                          <m:type m:val="skw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i="1">
                          <a:latin typeface="Cambria Math"/>
                        </a:rPr>
                        <m:t>(</m:t>
                      </m:r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i="1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b="0" i="1" smtClean="0">
                          <a:latin typeface="Cambria Math"/>
                        </a:rPr>
                        <m:t>−1</m:t>
                      </m:r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 smtClean="0">
                          <a:latin typeface="Cambria Math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/>
                        </a:rPr>
                        <m:t>𝒚</m:t>
                      </m:r>
                      <m:r>
                        <a:rPr lang="en-US" sz="2600" b="1" i="1">
                          <a:latin typeface="Cambria Math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600" b="1" i="1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76600"/>
                <a:ext cx="4525818" cy="3291350"/>
              </a:xfrm>
              <a:prstGeom prst="rect">
                <a:avLst/>
              </a:prstGeom>
              <a:blipFill rotWithShape="1">
                <a:blip r:embed="rId3"/>
                <a:stretch>
                  <a:fillRect l="-2426" t="-1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2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</p:spPr>
            <p:txBody>
              <a:bodyPr/>
              <a:lstStyle/>
              <a:p>
                <a:r>
                  <a:rPr lang="en-US" dirty="0" smtClean="0"/>
                  <a:t>Write the linear equation, in Slope-Intercept Form, for a line the given information.</a:t>
                </a:r>
              </a:p>
              <a:p>
                <a:pPr marL="0" indent="0">
                  <a:buNone/>
                </a:pPr>
                <a:r>
                  <a:rPr lang="en-US" dirty="0"/>
                  <a:t>3</a:t>
                </a:r>
                <a:r>
                  <a:rPr lang="en-US" dirty="0" smtClean="0"/>
                  <a:t>.) y-intercept: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dirty="0" smtClean="0"/>
                  <a:t>; Parallel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  <a:blipFill rotWithShape="1">
                <a:blip r:embed="rId2"/>
                <a:stretch>
                  <a:fillRect l="-1571" t="-3205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3352799"/>
                <a:ext cx="4525818" cy="3038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dirty="0" smtClean="0">
                    <a:solidFill>
                      <a:sysClr val="windowText" lastClr="000000"/>
                    </a:solidFill>
                    <a:latin typeface="Comic Sans MS" panose="030F0702030302020204" pitchFamily="66" charset="0"/>
                  </a:rPr>
                  <a:t>Recall: </a:t>
                </a:r>
                <a14:m>
                  <m:oMath xmlns:m="http://schemas.openxmlformats.org/officeDocument/2006/math"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𝒚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𝒎𝒙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+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anose="030F0702030302020204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‖</m:t>
                          </m:r>
                        </m:sub>
                      </m:sSub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type m:val="skw"/>
                          <m:ctrlP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Thus, </a:t>
                </a:r>
              </a:p>
              <a:p>
                <a:pPr>
                  <a:spcAft>
                    <a:spcPts val="1200"/>
                  </a:spcAft>
                  <a:defRPr/>
                </a:pPr>
                <a:r>
                  <a:rPr lang="en-US" sz="2600" u="sng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𝒚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𝒙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−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600" b="1" kern="0" dirty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352799"/>
                <a:ext cx="4525818" cy="3038973"/>
              </a:xfrm>
              <a:prstGeom prst="rect">
                <a:avLst/>
              </a:prstGeom>
              <a:blipFill rotWithShape="1">
                <a:blip r:embed="rId3"/>
                <a:stretch>
                  <a:fillRect l="-2291" t="-1804" b="-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1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</p:spPr>
            <p:txBody>
              <a:bodyPr/>
              <a:lstStyle/>
              <a:p>
                <a:r>
                  <a:rPr lang="en-US" dirty="0" smtClean="0"/>
                  <a:t>Write the linear equation, in Slope-Intercept Form, for a line the given information.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4.) y-intercept: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dirty="0" smtClean="0"/>
                  <a:t>; Perpendicular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/>
                  <a:t>9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905000"/>
              </a:xfrm>
              <a:blipFill rotWithShape="1">
                <a:blip r:embed="rId2"/>
                <a:stretch>
                  <a:fillRect l="-1571" t="-3205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76400" y="3352798"/>
                <a:ext cx="4525818" cy="3038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dirty="0" smtClean="0">
                    <a:solidFill>
                      <a:sysClr val="windowText" lastClr="000000"/>
                    </a:solidFill>
                    <a:latin typeface="Comic Sans MS" panose="030F0702030302020204" pitchFamily="66" charset="0"/>
                  </a:rPr>
                  <a:t>Recall: </a:t>
                </a:r>
                <a14:m>
                  <m:oMath xmlns:m="http://schemas.openxmlformats.org/officeDocument/2006/math"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𝒚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𝒎𝒙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+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anose="030F0702030302020204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600" b="1" i="1" ker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</m:sub>
                      </m:sSub>
                      <m:r>
                        <a:rPr lang="en-US" sz="2600" b="1" i="1" kern="0" noProof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600" b="1" i="1" kern="0" noProof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600" b="1" kern="0" noProof="0" dirty="0" smtClean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Thus, </a:t>
                </a:r>
              </a:p>
              <a:p>
                <a:pPr>
                  <a:spcAft>
                    <a:spcPts val="1200"/>
                  </a:spcAft>
                  <a:defRPr/>
                </a:pPr>
                <a:r>
                  <a:rPr lang="en-US" sz="2600" u="sng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𝒚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600" b="1" i="1" kern="0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𝒙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+</m:t>
                    </m:r>
                    <m:r>
                      <a:rPr lang="en-US" sz="2600" b="1" i="1" kern="0" smtClean="0">
                        <a:solidFill>
                          <a:sysClr val="windowText" lastClr="000000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en-US" sz="2600" b="1" kern="0" dirty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798"/>
                <a:ext cx="4525818" cy="3038973"/>
              </a:xfrm>
              <a:prstGeom prst="rect">
                <a:avLst/>
              </a:prstGeom>
              <a:blipFill rotWithShape="1">
                <a:blip r:embed="rId3"/>
                <a:stretch>
                  <a:fillRect l="-2291" t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0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1905000"/>
          </a:xfrm>
        </p:spPr>
        <p:txBody>
          <a:bodyPr/>
          <a:lstStyle/>
          <a:p>
            <a:r>
              <a:rPr lang="en-US" dirty="0" smtClean="0"/>
              <a:t>Write the linear equation, in Slope-Intercept Form, for a line the given information.</a:t>
            </a:r>
          </a:p>
          <a:p>
            <a:pPr marL="0" indent="0">
              <a:buNone/>
            </a:pPr>
            <a:r>
              <a:rPr lang="en-US" dirty="0" smtClean="0"/>
              <a:t>5.) A vertical line through the point (5, 20)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33600" y="3352800"/>
                <a:ext cx="3124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  <a:defRPr/>
                </a:pPr>
                <a:r>
                  <a:rPr lang="en-US" sz="2600" u="sng" kern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  <a:endParaRPr lang="en-US" sz="2600" b="1" i="1" kern="0" dirty="0" smtClean="0">
                  <a:solidFill>
                    <a:sysClr val="windowText" lastClr="000000"/>
                  </a:solidFill>
                  <a:latin typeface="Cambria Math"/>
                </a:endParaRPr>
              </a:p>
              <a:p>
                <a:pPr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600" b="1" kern="0" dirty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352800"/>
                <a:ext cx="31242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3314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0" y="3886200"/>
            <a:ext cx="1143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6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Why?</a:t>
            </a:r>
            <a:endParaRPr lang="en-US" sz="2600" b="1" kern="0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9848" cy="1066800"/>
          </a:xfrm>
        </p:spPr>
        <p:txBody>
          <a:bodyPr/>
          <a:lstStyle/>
          <a:p>
            <a:r>
              <a:rPr lang="en-US" dirty="0" smtClean="0"/>
              <a:t>Practice: All the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537448" cy="1905000"/>
          </a:xfrm>
        </p:spPr>
        <p:txBody>
          <a:bodyPr/>
          <a:lstStyle/>
          <a:p>
            <a:r>
              <a:rPr lang="en-US" dirty="0" smtClean="0"/>
              <a:t>Write the linear equation, in Slope-Intercept Form, for a line the given information.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.) A horizontal line through the point (100, 4)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81200" y="3352800"/>
                <a:ext cx="3048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  <a:defRPr/>
                </a:pPr>
                <a:r>
                  <a:rPr lang="en-US" sz="2600" u="sng" kern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</a:t>
                </a:r>
                <a:r>
                  <a:rPr lang="en-US" sz="2600" kern="0" dirty="0">
                    <a:solidFill>
                      <a:sysClr val="windowText" lastClr="000000"/>
                    </a:solidFill>
                    <a:latin typeface="Comic Sans MS" pitchFamily="66" charset="0"/>
                  </a:rPr>
                  <a:t>: </a:t>
                </a:r>
                <a:endParaRPr lang="en-US" sz="2600" kern="0" dirty="0" smtClean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  <a:p>
                <a:pPr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kern="0" smtClean="0">
                          <a:solidFill>
                            <a:sysClr val="windowText" lastClr="00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600" b="1" kern="0" dirty="0">
                  <a:solidFill>
                    <a:sysClr val="windowText" lastClr="0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352800"/>
                <a:ext cx="30480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3400" t="-4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457700" y="3886200"/>
            <a:ext cx="1143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600" b="1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Why?</a:t>
            </a:r>
            <a:endParaRPr lang="en-US" sz="2600" b="1" kern="0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identify the necessary information to write Linear Equations in Slope-Intercept form using Point-Slope form</a:t>
            </a:r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write linear equations in Slope-Intercept using Point-Slope form with given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42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Forms of a linear equation - 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5105400"/>
              </a:xfrm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Quick Review on one of the previous forms we discussed for a linear equation: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b="1" u="sng" dirty="0">
                    <a:latin typeface="Comic Sans MS" panose="030F0702030302020204" pitchFamily="66" charset="0"/>
                  </a:rPr>
                  <a:t>Slope – Intercept </a:t>
                </a:r>
                <a:r>
                  <a:rPr lang="en-US" b="1" u="sng" dirty="0" smtClean="0">
                    <a:latin typeface="Comic Sans MS" panose="030F0702030302020204" pitchFamily="66" charset="0"/>
                  </a:rPr>
                  <a:t>From: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𝒎𝒙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pPr marL="0" lvl="1" indent="0">
                  <a:spcBef>
                    <a:spcPts val="700"/>
                  </a:spcBef>
                  <a:spcAft>
                    <a:spcPts val="1200"/>
                  </a:spcAft>
                  <a:buClr>
                    <a:schemeClr val="accent2"/>
                  </a:buClr>
                  <a:buSzPct val="60000"/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With slope </a:t>
                </a:r>
                <a:r>
                  <a:rPr lang="en-US" b="1" i="1" dirty="0">
                    <a:latin typeface="Comic Sans MS" panose="030F0702030302020204" pitchFamily="66" charset="0"/>
                  </a:rPr>
                  <a:t>m </a:t>
                </a:r>
                <a:r>
                  <a:rPr lang="en-US" dirty="0">
                    <a:latin typeface="Comic Sans MS" panose="030F0702030302020204" pitchFamily="66" charset="0"/>
                  </a:rPr>
                  <a:t>and y-intercept </a:t>
                </a:r>
                <a:r>
                  <a:rPr lang="en-US" b="1" i="1" dirty="0">
                    <a:latin typeface="Comic Sans MS" panose="030F0702030302020204" pitchFamily="66" charset="0"/>
                  </a:rPr>
                  <a:t>b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457200" lvl="1" indent="-457200">
                  <a:spcBef>
                    <a:spcPts val="700"/>
                  </a:spcBef>
                  <a:spcAft>
                    <a:spcPts val="1200"/>
                  </a:spcAft>
                  <a:buClr>
                    <a:schemeClr val="accent2"/>
                  </a:buClr>
                  <a:buSzPct val="60000"/>
                </a:pPr>
                <a:r>
                  <a:rPr lang="en-US" dirty="0" smtClean="0">
                    <a:latin typeface="Comic Sans MS" panose="030F0702030302020204" pitchFamily="66" charset="0"/>
                  </a:rPr>
                  <a:t>This form gives us points to graph a line…</a:t>
                </a:r>
              </a:p>
              <a:p>
                <a:pPr marL="457200" lvl="1" indent="-457200">
                  <a:spcBef>
                    <a:spcPts val="700"/>
                  </a:spcBef>
                  <a:spcAft>
                    <a:spcPts val="1200"/>
                  </a:spcAft>
                  <a:buClr>
                    <a:schemeClr val="accent2"/>
                  </a:buClr>
                  <a:buSzPct val="60000"/>
                </a:pPr>
                <a:r>
                  <a:rPr lang="en-US" dirty="0" smtClean="0">
                    <a:latin typeface="Comic Sans MS" panose="030F0702030302020204" pitchFamily="66" charset="0"/>
                  </a:rPr>
                  <a:t>Our next form uses points to make an equation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5105400"/>
              </a:xfrm>
              <a:blipFill rotWithShape="1">
                <a:blip r:embed="rId2"/>
                <a:stretch>
                  <a:fillRect l="-1571" t="-1314" r="-1214" b="-19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7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7244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sz="3000" b="1" u="sng" dirty="0" smtClean="0">
                    <a:latin typeface="Comic Sans MS" panose="030F0702030302020204" pitchFamily="66" charset="0"/>
                  </a:rPr>
                  <a:t>Point – Slope Form:</a:t>
                </a:r>
              </a:p>
              <a:p>
                <a:pPr marL="365760" lvl="1" indent="0">
                  <a:spcAft>
                    <a:spcPts val="2400"/>
                  </a:spcAft>
                  <a:buNone/>
                </a:pPr>
                <a:r>
                  <a:rPr lang="en-US" sz="3000" dirty="0" smtClean="0">
                    <a:latin typeface="Comic Sans MS" panose="030F0702030302020204" pitchFamily="66" charset="0"/>
                  </a:rPr>
                  <a:t>The equation of a line that passes through a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000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0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000" b="1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3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30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0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3000" dirty="0" smtClean="0">
                    <a:latin typeface="Comic Sans MS" panose="030F0702030302020204" pitchFamily="66" charset="0"/>
                  </a:rPr>
                  <a:t>and has slope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</a:rPr>
                      <m:t>𝒎</m:t>
                    </m:r>
                  </m:oMath>
                </a14:m>
                <a:r>
                  <a:rPr lang="en-US" sz="3000" b="1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3000" dirty="0" smtClean="0">
                    <a:latin typeface="Comic Sans MS" panose="030F0702030302020204" pitchFamily="66" charset="0"/>
                  </a:rPr>
                  <a:t>is</a:t>
                </a:r>
              </a:p>
              <a:p>
                <a:pPr marL="365760" lvl="1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𝒚</m:t>
                      </m:r>
                      <m:r>
                        <a:rPr lang="en-US" sz="30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3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000" b="1" i="1" smtClean="0"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3000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0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0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000" b="1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4724400"/>
              </a:xfrm>
              <a:blipFill rotWithShape="1">
                <a:blip r:embed="rId2"/>
                <a:stretch>
                  <a:fillRect l="-500" t="-1677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364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 Linear Equation – With a point and the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364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 Linear Equation – With a point and the slope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5105400"/>
              </a:xfrm>
            </p:spPr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US" sz="2600" b="1" dirty="0" smtClean="0">
                    <a:latin typeface="Comic Sans MS" panose="030F0702030302020204" pitchFamily="66" charset="0"/>
                  </a:rPr>
                  <a:t>Ex (from worksheet)</a:t>
                </a:r>
                <a:r>
                  <a:rPr lang="en-US" sz="2600" dirty="0" smtClean="0"/>
                  <a:t>: </a:t>
                </a:r>
                <a:r>
                  <a:rPr lang="en-US" sz="2600" dirty="0" smtClean="0">
                    <a:latin typeface="Comic Sans MS" pitchFamily="66" charset="0"/>
                  </a:rPr>
                  <a:t>Give the equation, in Slope-Intercept form, that goes through the point (1, 4) and has slope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</a:rPr>
                      <m:t>𝒎</m:t>
                    </m:r>
                    <m:r>
                      <a:rPr lang="en-US" sz="2600" b="1" i="1" smtClean="0">
                        <a:latin typeface="Cambria Math"/>
                      </a:rPr>
                      <m:t>=−</m:t>
                    </m:r>
                    <m:r>
                      <a:rPr lang="en-US" sz="26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en-US" sz="2600" b="1" i="1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u="sng" dirty="0" smtClean="0">
                    <a:latin typeface="Comic Sans MS" panose="030F0702030302020204" pitchFamily="66" charset="0"/>
                  </a:rPr>
                  <a:t>Solution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𝑦</m:t>
                      </m:r>
                      <m:r>
                        <a:rPr lang="en-US" sz="2800" b="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r>
                        <a:rPr lang="en-US" sz="2800" b="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−4=−3(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−4=−3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5105400"/>
              </a:xfrm>
              <a:blipFill rotWithShape="1">
                <a:blip r:embed="rId2"/>
                <a:stretch>
                  <a:fillRect l="-1571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0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  <a:latin typeface="Comic Sans MS" pitchFamily="66" charset="0"/>
              </a:rPr>
              <a:t>Give </a:t>
            </a:r>
            <a:r>
              <a:rPr lang="en-US" sz="3100" dirty="0">
                <a:solidFill>
                  <a:schemeClr val="tx1"/>
                </a:solidFill>
                <a:latin typeface="Comic Sans MS" pitchFamily="66" charset="0"/>
              </a:rPr>
              <a:t>the equation, in Slope-Intercept form, </a:t>
            </a:r>
            <a:r>
              <a:rPr lang="en-US" sz="3100" dirty="0" smtClean="0">
                <a:solidFill>
                  <a:schemeClr val="tx1"/>
                </a:solidFill>
                <a:latin typeface="Comic Sans MS" pitchFamily="66" charset="0"/>
              </a:rPr>
              <a:t>for the line with following points and slopes</a:t>
            </a:r>
            <a:endParaRPr lang="en-US" sz="3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552755"/>
                <a:ext cx="4191000" cy="5152845"/>
              </a:xfrm>
            </p:spPr>
            <p:txBody>
              <a:bodyPr/>
              <a:lstStyle/>
              <a:p>
                <a:r>
                  <a:rPr lang="en-US" b="1" dirty="0" smtClean="0"/>
                  <a:t>Point: (-4, -7)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b="1" dirty="0" smtClean="0"/>
                  <a:t>Slope: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b="1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u="sng" dirty="0" smtClean="0"/>
                  <a:t>Solution</a:t>
                </a:r>
                <a:r>
                  <a:rPr lang="en-US" dirty="0" smtClean="0"/>
                  <a:t>: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−(−7)=3(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−(−4))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552755"/>
                <a:ext cx="4191000" cy="5152845"/>
              </a:xfrm>
              <a:blipFill rotWithShape="1">
                <a:blip r:embed="rId2"/>
                <a:stretch>
                  <a:fillRect l="-3202" t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0" y="1524000"/>
                <a:ext cx="4419600" cy="5181600"/>
              </a:xfrm>
            </p:spPr>
            <p:txBody>
              <a:bodyPr/>
              <a:lstStyle/>
              <a:p>
                <a:r>
                  <a:rPr lang="en-US" b="1" dirty="0" smtClean="0"/>
                  <a:t>Point: (6, 1)</a:t>
                </a:r>
                <a:endParaRPr lang="en-US" b="1" dirty="0"/>
              </a:p>
              <a:p>
                <a:pPr>
                  <a:spcAft>
                    <a:spcPts val="1200"/>
                  </a:spcAft>
                </a:pPr>
                <a:r>
                  <a:rPr lang="en-US" b="1" dirty="0"/>
                  <a:t>Slope: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𝒎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u="sng" dirty="0"/>
                  <a:t>Solution</a:t>
                </a:r>
                <a:r>
                  <a:rPr lang="en-US" dirty="0"/>
                  <a:t>: </a:t>
                </a: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−1=</m:t>
                      </m:r>
                      <m:f>
                        <m:fPr>
                          <m:type m:val="skw"/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−6)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−1=</m:t>
                      </m:r>
                      <m:f>
                        <m:fPr>
                          <m:type m:val="skw"/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0" y="1524000"/>
                <a:ext cx="4419600" cy="5181600"/>
              </a:xfrm>
              <a:blipFill rotWithShape="1">
                <a:blip r:embed="rId3"/>
                <a:stretch>
                  <a:fillRect l="-2897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0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Writing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Comic Sans MS" pitchFamily="66" charset="0"/>
              </a:rPr>
              <a:t>Give the equation, in Slope-Intercept form, for the line with </a:t>
            </a:r>
            <a:r>
              <a:rPr lang="en-US" sz="2400" dirty="0" smtClean="0">
                <a:latin typeface="Comic Sans MS" pitchFamily="66" charset="0"/>
              </a:rPr>
              <a:t>the following points: </a:t>
            </a:r>
            <a:r>
              <a:rPr lang="en-US" sz="2400" b="1" dirty="0" smtClean="0">
                <a:latin typeface="Comic Sans MS" pitchFamily="66" charset="0"/>
              </a:rPr>
              <a:t>(0, 1) and (3,-8)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u="sng" dirty="0" smtClean="0">
                <a:latin typeface="Comic Sans MS" pitchFamily="66" charset="0"/>
              </a:rPr>
              <a:t>Solution</a:t>
            </a:r>
            <a:r>
              <a:rPr lang="en-US" sz="2400" dirty="0" smtClean="0">
                <a:latin typeface="Comic Sans MS" pitchFamily="66" charset="0"/>
              </a:rPr>
              <a:t>:</a:t>
            </a:r>
            <a:r>
              <a:rPr lang="en-US" sz="2600" dirty="0" smtClean="0">
                <a:latin typeface="Comic Sans MS" pitchFamily="66" charset="0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1600200" y="2590800"/>
            <a:ext cx="5832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ysClr val="windowText" lastClr="000000"/>
                </a:solidFill>
                <a:latin typeface="Comic Sans MS" pitchFamily="66" charset="0"/>
              </a:rPr>
              <a:t>You must first find the slope, then use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ysClr val="windowText" lastClr="000000"/>
                </a:solidFill>
                <a:latin typeface="Comic Sans MS" pitchFamily="66" charset="0"/>
              </a:rPr>
              <a:t>point-slope form.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7172" y="3657600"/>
                <a:ext cx="2206053" cy="2311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Slope: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𝒎</m:t>
                      </m:r>
                      <m:r>
                        <a:rPr kumimoji="0" lang="en-US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𝟖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𝟑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kumimoji="0" lang="en-US" sz="2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kumimoji="0" lang="en-US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=−</m:t>
                      </m:r>
                      <m:r>
                        <a:rPr kumimoji="0" lang="en-US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2" y="3657600"/>
                <a:ext cx="2206053" cy="2311017"/>
              </a:xfrm>
              <a:prstGeom prst="rect">
                <a:avLst/>
              </a:prstGeom>
              <a:blipFill rotWithShape="1">
                <a:blip r:embed="rId2"/>
                <a:stretch>
                  <a:fillRect l="-4432" t="-2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86200" y="3581400"/>
                <a:ext cx="4525818" cy="307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Equation: Pick either point, along with the slope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−1=−3(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−0)</m:t>
                      </m:r>
                    </m:oMath>
                  </m:oMathPara>
                </a14:m>
                <a:endParaRPr lang="en-US" sz="24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3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81400"/>
                <a:ext cx="4525818" cy="3077766"/>
              </a:xfrm>
              <a:prstGeom prst="rect">
                <a:avLst/>
              </a:prstGeom>
              <a:blipFill rotWithShape="1">
                <a:blip r:embed="rId3"/>
                <a:stretch>
                  <a:fillRect l="-2156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Writing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Comic Sans MS" pitchFamily="66" charset="0"/>
              </a:rPr>
              <a:t>Give the equation, in Slope-Intercept form, for the line with </a:t>
            </a:r>
            <a:r>
              <a:rPr lang="en-US" sz="2400" dirty="0" smtClean="0">
                <a:latin typeface="Comic Sans MS" pitchFamily="66" charset="0"/>
              </a:rPr>
              <a:t>the following points: </a:t>
            </a:r>
            <a:r>
              <a:rPr lang="en-US" sz="2400" b="1" dirty="0" smtClean="0">
                <a:latin typeface="Comic Sans MS" pitchFamily="66" charset="0"/>
              </a:rPr>
              <a:t>(4, 1) and (-4, 7)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2987964"/>
                <a:ext cx="2197205" cy="2455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Slope: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𝒎</m:t>
                      </m:r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𝟕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sz="2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kumimoji="0" lang="en-US" sz="26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0" lang="en-US" sz="2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87964"/>
                <a:ext cx="2197205" cy="2455159"/>
              </a:xfrm>
              <a:prstGeom prst="rect">
                <a:avLst/>
              </a:prstGeom>
              <a:blipFill rotWithShape="1">
                <a:blip r:embed="rId2"/>
                <a:stretch>
                  <a:fillRect l="-5000" t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49255" y="2946124"/>
                <a:ext cx="4525818" cy="3226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600" kern="0" noProof="0" dirty="0" smtClean="0">
                    <a:solidFill>
                      <a:sysClr val="windowText" lastClr="000000"/>
                    </a:solidFill>
                    <a:latin typeface="Comic Sans MS" pitchFamily="66" charset="0"/>
                  </a:rPr>
                  <a:t>Equation: I chose (4, 1)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/>
                            </a:rPr>
                            <m:t>𝑥</m:t>
                          </m:r>
                          <m:r>
                            <a:rPr lang="en-US" sz="2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i="1">
                          <a:latin typeface="Cambria Math"/>
                        </a:rPr>
                        <m:t>−1=</m:t>
                      </m:r>
                      <m:f>
                        <m:fPr>
                          <m:type m:val="skw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 </m:t>
                      </m:r>
                      <m:r>
                        <a:rPr lang="en-US" sz="2600" i="1">
                          <a:latin typeface="Cambria Math"/>
                        </a:rPr>
                        <m:t>(</m:t>
                      </m:r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i="1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𝑦</m:t>
                      </m:r>
                      <m:r>
                        <a:rPr lang="en-US" sz="2600" b="0" i="1" smtClean="0">
                          <a:latin typeface="Cambria Math"/>
                        </a:rPr>
                        <m:t>−1</m:t>
                      </m:r>
                      <m:r>
                        <a:rPr lang="en-US" sz="2600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600" i="1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sz="2600" dirty="0">
                  <a:latin typeface="Comic Sans MS" panose="030F0702030302020204" pitchFamily="66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/>
                        </a:rPr>
                        <m:t>𝒚</m:t>
                      </m:r>
                      <m:r>
                        <a:rPr lang="en-US" sz="2600" b="1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600" b="1" i="1"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latin typeface="Cambria Math"/>
                        </a:rPr>
                        <m:t>−</m:t>
                      </m:r>
                      <m:r>
                        <a:rPr lang="en-US" sz="26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55" y="2946124"/>
                <a:ext cx="4525818" cy="3226076"/>
              </a:xfrm>
              <a:prstGeom prst="rect">
                <a:avLst/>
              </a:prstGeom>
              <a:blipFill rotWithShape="1">
                <a:blip r:embed="rId3"/>
                <a:stretch>
                  <a:fillRect l="-2288" t="-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30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/>
          <a:lstStyle/>
          <a:p>
            <a:r>
              <a:rPr lang="en-US" dirty="0" smtClean="0"/>
              <a:t>Parallel and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Recall our rules for the slopes of the following types of lines:</a:t>
            </a:r>
          </a:p>
          <a:p>
            <a:pPr>
              <a:spcAft>
                <a:spcPts val="1200"/>
              </a:spcAft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Parallel:</a:t>
            </a:r>
          </a:p>
          <a:p>
            <a:pPr>
              <a:spcAft>
                <a:spcPts val="1200"/>
              </a:spcAft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Comic Sans MS" panose="030F0702030302020204" pitchFamily="66" charset="0"/>
              </a:rPr>
              <a:t>Perpendicular: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2958" y="3423791"/>
            <a:ext cx="408316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kern="0" dirty="0">
                <a:solidFill>
                  <a:sysClr val="windowText" lastClr="000000"/>
                </a:solidFill>
                <a:latin typeface="Comic Sans MS" pitchFamily="66" charset="0"/>
              </a:rPr>
              <a:t>T</a:t>
            </a: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heir </a:t>
            </a:r>
            <a:r>
              <a:rPr kumimoji="0" lang="en-US" sz="2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slopes are equal.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3431" y="4795391"/>
            <a:ext cx="5995552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kern="0" dirty="0">
                <a:solidFill>
                  <a:sysClr val="windowText" lastClr="000000"/>
                </a:solidFill>
                <a:latin typeface="Comic Sans MS" pitchFamily="66" charset="0"/>
              </a:rPr>
              <a:t>T</a:t>
            </a: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heir </a:t>
            </a:r>
            <a:r>
              <a:rPr kumimoji="0" lang="en-US" sz="2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slopes </a:t>
            </a:r>
            <a:r>
              <a:rPr lang="en-US" sz="2900" kern="0" dirty="0" smtClean="0">
                <a:solidFill>
                  <a:sysClr val="windowText" lastClr="000000"/>
                </a:solidFill>
                <a:latin typeface="Comic Sans MS" pitchFamily="66" charset="0"/>
              </a:rPr>
              <a:t>have a product of -1</a:t>
            </a:r>
            <a:r>
              <a:rPr kumimoji="0" 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2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</TotalTime>
  <Words>1186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Geometry Unit 12</vt:lpstr>
      <vt:lpstr>Writing Linear Equations</vt:lpstr>
      <vt:lpstr>Forms of a linear equation - Review</vt:lpstr>
      <vt:lpstr>Writing a Linear Equation – With a point and the slope</vt:lpstr>
      <vt:lpstr>Writing a Linear Equation – With a point and the slope</vt:lpstr>
      <vt:lpstr>Give the equation, in Slope-Intercept form, for the line with following points and slopes</vt:lpstr>
      <vt:lpstr>Writing Linear Equations</vt:lpstr>
      <vt:lpstr>Writing Linear Equations</vt:lpstr>
      <vt:lpstr>Parallel and Perpendicular Lines</vt:lpstr>
      <vt:lpstr>Parallel and Perpendicular Lines</vt:lpstr>
      <vt:lpstr>Equations for Horizontal and Vertical Lines</vt:lpstr>
      <vt:lpstr>Practice: All the Lines</vt:lpstr>
      <vt:lpstr>Practice: All the Lines</vt:lpstr>
      <vt:lpstr>Practice: All the Lines</vt:lpstr>
      <vt:lpstr>Practice: All the Lines</vt:lpstr>
      <vt:lpstr>Practice: All the Lines</vt:lpstr>
      <vt:lpstr>Practice: All the Lines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Leon</dc:creator>
  <cp:lastModifiedBy>David Leon</cp:lastModifiedBy>
  <cp:revision>44</cp:revision>
  <dcterms:created xsi:type="dcterms:W3CDTF">2016-04-28T00:58:22Z</dcterms:created>
  <dcterms:modified xsi:type="dcterms:W3CDTF">2016-04-29T01:29:45Z</dcterms:modified>
</cp:coreProperties>
</file>